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Default Extension="docx" ContentType="application/vnd.openxmlformats-officedocument.wordprocessingml.document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handoutMasterIdLst>
    <p:handoutMasterId r:id="rId29"/>
  </p:handoutMasterIdLst>
  <p:sldIdLst>
    <p:sldId id="256" r:id="rId2"/>
    <p:sldId id="283" r:id="rId3"/>
    <p:sldId id="277" r:id="rId4"/>
    <p:sldId id="280" r:id="rId5"/>
    <p:sldId id="279" r:id="rId6"/>
    <p:sldId id="281" r:id="rId7"/>
    <p:sldId id="274" r:id="rId8"/>
    <p:sldId id="276" r:id="rId9"/>
    <p:sldId id="282" r:id="rId10"/>
    <p:sldId id="278" r:id="rId11"/>
    <p:sldId id="258" r:id="rId12"/>
    <p:sldId id="260" r:id="rId13"/>
    <p:sldId id="261" r:id="rId14"/>
    <p:sldId id="263" r:id="rId15"/>
    <p:sldId id="264" r:id="rId16"/>
    <p:sldId id="286" r:id="rId17"/>
    <p:sldId id="285" r:id="rId18"/>
    <p:sldId id="294" r:id="rId19"/>
    <p:sldId id="293" r:id="rId20"/>
    <p:sldId id="284" r:id="rId21"/>
    <p:sldId id="288" r:id="rId22"/>
    <p:sldId id="287" r:id="rId23"/>
    <p:sldId id="289" r:id="rId24"/>
    <p:sldId id="292" r:id="rId25"/>
    <p:sldId id="295" r:id="rId26"/>
    <p:sldId id="272" r:id="rId27"/>
    <p:sldId id="273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9DFE7"/>
    <a:srgbClr val="08E86D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46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495CE4-BE0B-4570-BD06-1A13C55A2E3E}" type="datetimeFigureOut">
              <a:rPr lang="en-US" smtClean="0"/>
              <a:pPr/>
              <a:t>11/14/2010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97C7F1-4DA0-4C96-9B4B-7D3732958CF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C7219-9DCC-4648-B403-8169F5C63C33}" type="datetimeFigureOut">
              <a:rPr lang="en-US" smtClean="0"/>
              <a:pPr/>
              <a:t>11/14/2010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7FE81-54B9-43CD-9C5F-9284FEC9769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C7219-9DCC-4648-B403-8169F5C63C33}" type="datetimeFigureOut">
              <a:rPr lang="en-US" smtClean="0"/>
              <a:pPr/>
              <a:t>11/14/2010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7FE81-54B9-43CD-9C5F-9284FEC976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C7219-9DCC-4648-B403-8169F5C63C33}" type="datetimeFigureOut">
              <a:rPr lang="en-US" smtClean="0"/>
              <a:pPr/>
              <a:t>11/14/2010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3F47FE81-54B9-43CD-9C5F-9284FEC976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C7219-9DCC-4648-B403-8169F5C63C33}" type="datetimeFigureOut">
              <a:rPr lang="en-US" smtClean="0"/>
              <a:pPr/>
              <a:t>11/14/2010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7FE81-54B9-43CD-9C5F-9284FEC976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C7219-9DCC-4648-B403-8169F5C63C33}" type="datetimeFigureOut">
              <a:rPr lang="en-US" smtClean="0"/>
              <a:pPr/>
              <a:t>11/14/2010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7FE81-54B9-43CD-9C5F-9284FEC976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C7219-9DCC-4648-B403-8169F5C63C33}" type="datetimeFigureOut">
              <a:rPr lang="en-US" smtClean="0"/>
              <a:pPr/>
              <a:t>11/14/2010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7FE81-54B9-43CD-9C5F-9284FEC976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C7219-9DCC-4648-B403-8169F5C63C33}" type="datetimeFigureOut">
              <a:rPr lang="en-US" smtClean="0"/>
              <a:pPr/>
              <a:t>11/14/2010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7FE81-54B9-43CD-9C5F-9284FEC976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C7219-9DCC-4648-B403-8169F5C63C33}" type="datetimeFigureOut">
              <a:rPr lang="en-US" smtClean="0"/>
              <a:pPr/>
              <a:t>11/14/2010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7FE81-54B9-43CD-9C5F-9284FEC976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C7219-9DCC-4648-B403-8169F5C63C33}" type="datetimeFigureOut">
              <a:rPr lang="en-US" smtClean="0"/>
              <a:pPr/>
              <a:t>11/14/2010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7FE81-54B9-43CD-9C5F-9284FEC976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C7219-9DCC-4648-B403-8169F5C63C33}" type="datetimeFigureOut">
              <a:rPr lang="en-US" smtClean="0"/>
              <a:pPr/>
              <a:t>11/14/2010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7FE81-54B9-43CD-9C5F-9284FEC976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C7219-9DCC-4648-B403-8169F5C63C33}" type="datetimeFigureOut">
              <a:rPr lang="en-US" smtClean="0"/>
              <a:pPr/>
              <a:t>11/14/2010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7FE81-54B9-43CD-9C5F-9284FEC976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90C7219-9DCC-4648-B403-8169F5C63C33}" type="datetimeFigureOut">
              <a:rPr lang="en-US" smtClean="0"/>
              <a:pPr/>
              <a:t>11/14/2010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3F47FE81-54B9-43CD-9C5F-9284FEC9769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Document1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Document2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Document3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304800"/>
            <a:ext cx="8229600" cy="2438400"/>
          </a:xfrm>
        </p:spPr>
        <p:txBody>
          <a:bodyPr>
            <a:normAutofit fontScale="90000"/>
          </a:bodyPr>
          <a:lstStyle/>
          <a:p>
            <a:r>
              <a:rPr lang="en-US" sz="3100" i="1" dirty="0" smtClean="0"/>
              <a:t/>
            </a:r>
            <a:br>
              <a:rPr lang="en-US" sz="3100" i="1" dirty="0" smtClean="0"/>
            </a:br>
            <a:r>
              <a:rPr lang="en-US" sz="3100" i="1" dirty="0" smtClean="0"/>
              <a:t>Application of Context to Fast Contextually Based Spatial Authentication Utilizing the Spicule and Spatial Autocorrelation</a:t>
            </a:r>
            <a:r>
              <a:rPr lang="en-US" b="1" dirty="0"/>
              <a:t/>
            </a:r>
            <a:br>
              <a:rPr lang="en-US" b="1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2438400"/>
            <a:ext cx="6934200" cy="3429000"/>
          </a:xfrm>
        </p:spPr>
        <p:txBody>
          <a:bodyPr>
            <a:noAutofit/>
          </a:bodyPr>
          <a:lstStyle/>
          <a:p>
            <a:r>
              <a:rPr lang="en-US" sz="1800" b="1" dirty="0" smtClean="0">
                <a:solidFill>
                  <a:srgbClr val="39DFE7"/>
                </a:solidFill>
              </a:rPr>
              <a:t>Gregory </a:t>
            </a:r>
            <a:r>
              <a:rPr lang="en-US" sz="1800" b="1" dirty="0" smtClean="0">
                <a:solidFill>
                  <a:srgbClr val="39DFE7"/>
                </a:solidFill>
              </a:rPr>
              <a:t>Vert </a:t>
            </a:r>
            <a:r>
              <a:rPr lang="en-US" sz="1800" b="1" dirty="0" smtClean="0">
                <a:solidFill>
                  <a:srgbClr val="39DFE7"/>
                </a:solidFill>
              </a:rPr>
              <a:t>CISSP</a:t>
            </a:r>
          </a:p>
          <a:p>
            <a:r>
              <a:rPr lang="pt-PT" sz="1800" b="1" dirty="0" smtClean="0">
                <a:solidFill>
                  <a:srgbClr val="39DFE7"/>
                </a:solidFill>
              </a:rPr>
              <a:t>gvert12@csc.lsu.edu</a:t>
            </a:r>
            <a:endParaRPr lang="en-US" sz="1800" b="1" dirty="0" smtClean="0">
              <a:solidFill>
                <a:srgbClr val="39DFE7"/>
              </a:solidFill>
            </a:endParaRPr>
          </a:p>
          <a:p>
            <a:r>
              <a:rPr lang="en-US" sz="1800" b="1" dirty="0" smtClean="0">
                <a:solidFill>
                  <a:srgbClr val="39DFE7"/>
                </a:solidFill>
              </a:rPr>
              <a:t>Texas A&amp;M Central Texas*</a:t>
            </a:r>
            <a:endParaRPr lang="en-US" sz="1800" b="1" dirty="0" smtClean="0">
              <a:solidFill>
                <a:srgbClr val="39DFE7"/>
              </a:solidFill>
            </a:endParaRPr>
          </a:p>
          <a:p>
            <a:endParaRPr lang="en-US" sz="1800" b="1" dirty="0" smtClean="0">
              <a:solidFill>
                <a:srgbClr val="39DFE7"/>
              </a:solidFill>
            </a:endParaRPr>
          </a:p>
          <a:p>
            <a:r>
              <a:rPr lang="en-US" sz="1800" b="1" dirty="0" smtClean="0">
                <a:solidFill>
                  <a:srgbClr val="39DFE7"/>
                </a:solidFill>
              </a:rPr>
              <a:t>Jean Gourd</a:t>
            </a:r>
          </a:p>
          <a:p>
            <a:r>
              <a:rPr lang="en-US" sz="1800" b="1" dirty="0" smtClean="0">
                <a:solidFill>
                  <a:srgbClr val="39DFE7"/>
                </a:solidFill>
              </a:rPr>
              <a:t>jgourd@latech.edu</a:t>
            </a:r>
            <a:endParaRPr lang="en-US" sz="1800" b="1" dirty="0" smtClean="0">
              <a:solidFill>
                <a:srgbClr val="39DFE7"/>
              </a:solidFill>
            </a:endParaRPr>
          </a:p>
          <a:p>
            <a:r>
              <a:rPr lang="en-US" sz="1800" b="1" dirty="0" err="1" smtClean="0">
                <a:solidFill>
                  <a:srgbClr val="39DFE7"/>
                </a:solidFill>
              </a:rPr>
              <a:t>LaTech</a:t>
            </a:r>
            <a:r>
              <a:rPr lang="en-US" sz="1800" b="1" dirty="0" smtClean="0">
                <a:solidFill>
                  <a:srgbClr val="39DFE7"/>
                </a:solidFill>
              </a:rPr>
              <a:t>*</a:t>
            </a:r>
          </a:p>
          <a:p>
            <a:endParaRPr lang="en-US" sz="1800" b="1" dirty="0" smtClean="0">
              <a:solidFill>
                <a:srgbClr val="39DFE7"/>
              </a:solidFill>
            </a:endParaRPr>
          </a:p>
          <a:p>
            <a:r>
              <a:rPr lang="en-US" sz="1800" b="1" dirty="0" smtClean="0">
                <a:solidFill>
                  <a:srgbClr val="39DFE7"/>
                </a:solidFill>
              </a:rPr>
              <a:t>S.S</a:t>
            </a:r>
            <a:r>
              <a:rPr lang="en-US" sz="1800" b="1" dirty="0" smtClean="0">
                <a:solidFill>
                  <a:srgbClr val="39DFE7"/>
                </a:solidFill>
              </a:rPr>
              <a:t>. </a:t>
            </a:r>
            <a:r>
              <a:rPr lang="en-US" sz="1800" b="1" dirty="0" smtClean="0">
                <a:solidFill>
                  <a:srgbClr val="39DFE7"/>
                </a:solidFill>
              </a:rPr>
              <a:t>Iyengar</a:t>
            </a:r>
          </a:p>
          <a:p>
            <a:r>
              <a:rPr lang="en-US" sz="1800" b="1" dirty="0" smtClean="0">
                <a:solidFill>
                  <a:srgbClr val="39DFE7"/>
                </a:solidFill>
              </a:rPr>
              <a:t>iyengar@csc.lsu.edu</a:t>
            </a:r>
            <a:endParaRPr lang="en-US" sz="1800" b="1" dirty="0">
              <a:solidFill>
                <a:srgbClr val="39DFE7"/>
              </a:solidFill>
            </a:endParaRPr>
          </a:p>
          <a:p>
            <a:r>
              <a:rPr lang="en-US" sz="1800" b="1" dirty="0" smtClean="0">
                <a:solidFill>
                  <a:srgbClr val="39DFE7"/>
                </a:solidFill>
              </a:rPr>
              <a:t>Louisiana State University*</a:t>
            </a:r>
          </a:p>
          <a:p>
            <a:endParaRPr lang="en-US" sz="1600" b="1" dirty="0" smtClean="0">
              <a:solidFill>
                <a:srgbClr val="39DFE7"/>
              </a:solidFill>
            </a:endParaRPr>
          </a:p>
          <a:p>
            <a:r>
              <a:rPr lang="en-US" sz="1600" b="1" dirty="0" smtClean="0">
                <a:solidFill>
                  <a:srgbClr val="39DFE7"/>
                </a:solidFill>
              </a:rPr>
              <a:t>*and Center </a:t>
            </a:r>
            <a:r>
              <a:rPr lang="en-US" sz="1600" b="1" dirty="0" smtClean="0">
                <a:solidFill>
                  <a:srgbClr val="39DFE7"/>
                </a:solidFill>
              </a:rPr>
              <a:t>for Secure Cyber Space</a:t>
            </a:r>
          </a:p>
          <a:p>
            <a:endParaRPr lang="en-US" sz="1600" b="1" dirty="0"/>
          </a:p>
          <a:p>
            <a:endParaRPr lang="en-US" sz="1600" b="1" dirty="0"/>
          </a:p>
          <a:p>
            <a:endParaRPr lang="en-US" sz="16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GOAL – </a:t>
            </a:r>
            <a:r>
              <a:rPr lang="en-US" i="1" dirty="0" smtClean="0">
                <a:solidFill>
                  <a:srgbClr val="FFFF00"/>
                </a:solidFill>
              </a:rPr>
              <a:t>make </a:t>
            </a:r>
            <a:r>
              <a:rPr lang="en-US" i="1" dirty="0" smtClean="0">
                <a:solidFill>
                  <a:srgbClr val="FFFF00"/>
                </a:solidFill>
              </a:rPr>
              <a:t>the already fast Spicule </a:t>
            </a:r>
            <a:r>
              <a:rPr lang="en-US" i="1" dirty="0" smtClean="0">
                <a:solidFill>
                  <a:srgbClr val="FFFF00"/>
                </a:solidFill>
              </a:rPr>
              <a:t>spatial </a:t>
            </a:r>
            <a:r>
              <a:rPr lang="en-US" i="1" dirty="0" smtClean="0">
                <a:solidFill>
                  <a:srgbClr val="FFFF00"/>
                </a:solidFill>
              </a:rPr>
              <a:t>authentication method </a:t>
            </a:r>
            <a:r>
              <a:rPr lang="en-US" i="1" dirty="0" smtClean="0">
                <a:solidFill>
                  <a:srgbClr val="FFFF00"/>
                </a:solidFill>
              </a:rPr>
              <a:t>faster using </a:t>
            </a:r>
            <a:r>
              <a:rPr lang="en-US" i="1" dirty="0" smtClean="0">
                <a:solidFill>
                  <a:srgbClr val="FFFF00"/>
                </a:solidFill>
              </a:rPr>
              <a:t>the newly developed Contextual Processing model </a:t>
            </a:r>
            <a:r>
              <a:rPr lang="en-US" i="1" dirty="0" smtClean="0">
                <a:solidFill>
                  <a:srgbClr val="FFFF00"/>
                </a:solidFill>
              </a:rPr>
              <a:t> </a:t>
            </a:r>
            <a:r>
              <a:rPr lang="en-US" i="1" dirty="0" smtClean="0">
                <a:solidFill>
                  <a:srgbClr val="FFFF00"/>
                </a:solidFill>
              </a:rPr>
              <a:t>integrated with spatial </a:t>
            </a:r>
            <a:r>
              <a:rPr lang="en-US" i="1" dirty="0" smtClean="0">
                <a:solidFill>
                  <a:srgbClr val="FFFF00"/>
                </a:solidFill>
              </a:rPr>
              <a:t>autocorrelation</a:t>
            </a:r>
            <a:endParaRPr lang="en-US" i="1" dirty="0" smtClean="0">
              <a:solidFill>
                <a:srgbClr val="FFFF00"/>
              </a:solidFill>
            </a:endParaRPr>
          </a:p>
          <a:p>
            <a:endParaRPr lang="en-US" i="1" dirty="0" smtClean="0">
              <a:solidFill>
                <a:schemeClr val="bg1"/>
              </a:solidFill>
            </a:endParaRPr>
          </a:p>
          <a:p>
            <a:r>
              <a:rPr lang="en-US" dirty="0" smtClean="0"/>
              <a:t>Presentation:</a:t>
            </a:r>
          </a:p>
          <a:p>
            <a:pPr lvl="1"/>
            <a:r>
              <a:rPr lang="en-US" i="1" dirty="0" smtClean="0">
                <a:solidFill>
                  <a:schemeClr val="bg1"/>
                </a:solidFill>
              </a:rPr>
              <a:t>Spicule </a:t>
            </a:r>
            <a:r>
              <a:rPr lang="en-US" i="1" dirty="0" smtClean="0">
                <a:solidFill>
                  <a:schemeClr val="bg1"/>
                </a:solidFill>
              </a:rPr>
              <a:t>Background</a:t>
            </a:r>
          </a:p>
          <a:p>
            <a:pPr lvl="1"/>
            <a:r>
              <a:rPr lang="en-US" i="1" dirty="0" smtClean="0">
                <a:solidFill>
                  <a:schemeClr val="bg1"/>
                </a:solidFill>
              </a:rPr>
              <a:t>Context Background</a:t>
            </a:r>
          </a:p>
          <a:p>
            <a:pPr lvl="1"/>
            <a:r>
              <a:rPr lang="en-US" i="1" dirty="0" smtClean="0">
                <a:solidFill>
                  <a:schemeClr val="bg1"/>
                </a:solidFill>
              </a:rPr>
              <a:t>Spatial Autocorrelation (Moran’s method)</a:t>
            </a:r>
          </a:p>
          <a:p>
            <a:pPr lvl="1"/>
            <a:r>
              <a:rPr lang="en-US" i="1" dirty="0" smtClean="0">
                <a:solidFill>
                  <a:schemeClr val="bg1"/>
                </a:solidFill>
              </a:rPr>
              <a:t>Integration and Approach</a:t>
            </a:r>
          </a:p>
          <a:p>
            <a:endParaRPr lang="en-US" i="1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Spicule Background and Properties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Invented by Vert, 2002</a:t>
            </a:r>
          </a:p>
          <a:p>
            <a:r>
              <a:rPr lang="en-US" dirty="0" smtClean="0"/>
              <a:t>Goal to detect intrusions</a:t>
            </a:r>
          </a:p>
          <a:p>
            <a:r>
              <a:rPr lang="en-US" dirty="0" smtClean="0"/>
              <a:t>Mathematics </a:t>
            </a:r>
            <a:r>
              <a:rPr lang="en-US" dirty="0" smtClean="0"/>
              <a:t>were very fast</a:t>
            </a:r>
          </a:p>
          <a:p>
            <a:pPr lvl="1"/>
            <a:r>
              <a:rPr lang="en-US" dirty="0" smtClean="0"/>
              <a:t>vector based</a:t>
            </a:r>
          </a:p>
          <a:p>
            <a:pPr lvl="1"/>
            <a:r>
              <a:rPr lang="en-US" dirty="0" smtClean="0"/>
              <a:t>integer based +, - fastest operation on CPU</a:t>
            </a:r>
          </a:p>
          <a:p>
            <a:pPr lvl="2"/>
            <a:r>
              <a:rPr lang="en-US" dirty="0" smtClean="0"/>
              <a:t>real time detection possible</a:t>
            </a:r>
          </a:p>
          <a:p>
            <a:r>
              <a:rPr lang="en-US" dirty="0" smtClean="0"/>
              <a:t>Turned out to be a model of </a:t>
            </a:r>
            <a:r>
              <a:rPr lang="en-US" i="1" dirty="0" smtClean="0"/>
              <a:t>State Change </a:t>
            </a:r>
            <a:r>
              <a:rPr lang="en-US" dirty="0" smtClean="0"/>
              <a:t>in a system</a:t>
            </a:r>
          </a:p>
          <a:p>
            <a:pPr lvl="1"/>
            <a:r>
              <a:rPr lang="en-US" dirty="0" smtClean="0"/>
              <a:t>can model state changes over </a:t>
            </a:r>
            <a:r>
              <a:rPr lang="en-US" dirty="0" smtClean="0"/>
              <a:t>time</a:t>
            </a:r>
          </a:p>
          <a:p>
            <a:pPr lvl="1"/>
            <a:r>
              <a:rPr lang="en-US" dirty="0" smtClean="0"/>
              <a:t>can support real time state change and detection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Spicule Properties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Can model </a:t>
            </a:r>
            <a:r>
              <a:rPr lang="en-US" i="1" dirty="0" smtClean="0">
                <a:solidFill>
                  <a:srgbClr val="FFFF00"/>
                </a:solidFill>
              </a:rPr>
              <a:t>thousands of variables </a:t>
            </a:r>
            <a:r>
              <a:rPr lang="en-US" dirty="0" smtClean="0"/>
              <a:t>at the same time and REDUCE data to only what has changed</a:t>
            </a:r>
          </a:p>
          <a:p>
            <a:r>
              <a:rPr lang="en-US" dirty="0" smtClean="0"/>
              <a:t>Visually </a:t>
            </a:r>
            <a:r>
              <a:rPr lang="en-US" i="1" dirty="0" smtClean="0">
                <a:solidFill>
                  <a:srgbClr val="FFFF00"/>
                </a:solidFill>
              </a:rPr>
              <a:t>intuitive </a:t>
            </a:r>
            <a:r>
              <a:rPr lang="en-US" dirty="0" smtClean="0"/>
              <a:t>model of human behavior</a:t>
            </a:r>
          </a:p>
          <a:p>
            <a:pPr lvl="1"/>
            <a:r>
              <a:rPr lang="en-US" dirty="0" smtClean="0"/>
              <a:t>models sort of, kind of, not like – analysts way of interpreting the image.</a:t>
            </a:r>
          </a:p>
          <a:p>
            <a:r>
              <a:rPr lang="en-US" dirty="0" smtClean="0"/>
              <a:t>Capabilities: </a:t>
            </a:r>
          </a:p>
          <a:p>
            <a:pPr lvl="1"/>
            <a:r>
              <a:rPr lang="en-US" dirty="0" smtClean="0">
                <a:solidFill>
                  <a:srgbClr val="FFFF00"/>
                </a:solidFill>
              </a:rPr>
              <a:t>Rapid</a:t>
            </a:r>
            <a:r>
              <a:rPr lang="en-US" dirty="0" smtClean="0"/>
              <a:t> (based on +,- cpu integer operation) DIP (</a:t>
            </a:r>
            <a:r>
              <a:rPr lang="en-US" i="1" dirty="0" smtClean="0">
                <a:solidFill>
                  <a:srgbClr val="FFFF00"/>
                </a:solidFill>
              </a:rPr>
              <a:t>Detection, Identification and Prediction </a:t>
            </a:r>
            <a:r>
              <a:rPr lang="en-US" dirty="0" smtClean="0"/>
              <a:t>of CHANGE)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Spicule Terminology – </a:t>
            </a:r>
            <a:r>
              <a:rPr lang="en-US" u="sng" dirty="0" smtClean="0"/>
              <a:t>Equatorial</a:t>
            </a:r>
            <a:r>
              <a:rPr lang="en-US" dirty="0" smtClean="0"/>
              <a:t> View</a:t>
            </a:r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3276600" y="4724400"/>
            <a:ext cx="1371600" cy="12954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 Box 5"/>
          <p:cNvSpPr txBox="1">
            <a:spLocks noChangeArrowheads="1"/>
          </p:cNvSpPr>
          <p:nvPr/>
        </p:nvSpPr>
        <p:spPr bwMode="auto">
          <a:xfrm>
            <a:off x="5257800" y="2824163"/>
            <a:ext cx="3048000" cy="3762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>
              <a:tabLst>
                <a:tab pos="723900" algn="l"/>
                <a:tab pos="1447800" algn="l"/>
              </a:tabLst>
            </a:pPr>
            <a:r>
              <a:rPr lang="en-US" sz="2000" dirty="0" smtClean="0">
                <a:solidFill>
                  <a:srgbClr val="000000"/>
                </a:solidFill>
              </a:rPr>
              <a:t>Fixed vector </a:t>
            </a:r>
            <a:r>
              <a:rPr lang="en-US" sz="2000" b="1" dirty="0" err="1" smtClean="0">
                <a:solidFill>
                  <a:srgbClr val="000000"/>
                </a:solidFill>
              </a:rPr>
              <a:t>v</a:t>
            </a:r>
            <a:r>
              <a:rPr lang="en-US" sz="2000" b="1" baseline="-25000" dirty="0" err="1" smtClean="0">
                <a:solidFill>
                  <a:srgbClr val="000000"/>
                </a:solidFill>
              </a:rPr>
              <a:t>a</a:t>
            </a:r>
            <a:r>
              <a:rPr lang="en-US" sz="2000" dirty="0" smtClean="0">
                <a:solidFill>
                  <a:srgbClr val="000000"/>
                </a:solidFill>
              </a:rPr>
              <a:t> = {1,∞}, e.g. #users logged in </a:t>
            </a: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18" name="Text Box 5"/>
          <p:cNvSpPr txBox="1">
            <a:spLocks noChangeArrowheads="1"/>
          </p:cNvSpPr>
          <p:nvPr/>
        </p:nvSpPr>
        <p:spPr bwMode="auto">
          <a:xfrm>
            <a:off x="1676400" y="6248400"/>
            <a:ext cx="6324600" cy="3762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>
              <a:tabLst>
                <a:tab pos="723900" algn="l"/>
                <a:tab pos="1447800" algn="l"/>
              </a:tabLst>
            </a:pPr>
            <a:r>
              <a:rPr lang="en-US" sz="2000" i="1" dirty="0" smtClean="0">
                <a:solidFill>
                  <a:srgbClr val="FFFF00"/>
                </a:solidFill>
              </a:rPr>
              <a:t>Zero Form – result of F</a:t>
            </a:r>
            <a:r>
              <a:rPr lang="en-US" sz="2000" i="1" baseline="-25000" dirty="0" smtClean="0">
                <a:solidFill>
                  <a:srgbClr val="FFFF00"/>
                </a:solidFill>
              </a:rPr>
              <a:t>2</a:t>
            </a:r>
            <a:r>
              <a:rPr lang="en-US" sz="2000" i="1" dirty="0" smtClean="0">
                <a:solidFill>
                  <a:srgbClr val="FFFF00"/>
                </a:solidFill>
              </a:rPr>
              <a:t>-F</a:t>
            </a:r>
            <a:r>
              <a:rPr lang="en-US" sz="2000" i="1" baseline="-25000" dirty="0" smtClean="0">
                <a:solidFill>
                  <a:srgbClr val="FFFF00"/>
                </a:solidFill>
              </a:rPr>
              <a:t>1</a:t>
            </a:r>
            <a:r>
              <a:rPr lang="en-US" sz="2000" i="1" dirty="0" smtClean="0">
                <a:solidFill>
                  <a:srgbClr val="FFFF00"/>
                </a:solidFill>
              </a:rPr>
              <a:t> when F</a:t>
            </a:r>
            <a:r>
              <a:rPr lang="en-US" sz="2000" i="1" baseline="-25000" dirty="0" smtClean="0">
                <a:solidFill>
                  <a:srgbClr val="FFFF00"/>
                </a:solidFill>
              </a:rPr>
              <a:t>1</a:t>
            </a:r>
            <a:r>
              <a:rPr lang="en-US" sz="2000" i="1" dirty="0" smtClean="0">
                <a:solidFill>
                  <a:srgbClr val="FFFF00"/>
                </a:solidFill>
              </a:rPr>
              <a:t>=F</a:t>
            </a:r>
            <a:r>
              <a:rPr lang="en-US" sz="2000" i="1" baseline="-25000" dirty="0" smtClean="0">
                <a:solidFill>
                  <a:srgbClr val="FFFF00"/>
                </a:solidFill>
              </a:rPr>
              <a:t>2</a:t>
            </a:r>
            <a:r>
              <a:rPr lang="en-US" sz="2000" i="1" dirty="0" smtClean="0">
                <a:solidFill>
                  <a:srgbClr val="FFFF00"/>
                </a:solidFill>
              </a:rPr>
              <a:t>  →  ¬  ∆</a:t>
            </a:r>
            <a:endParaRPr lang="en-US" sz="2000" i="1" dirty="0">
              <a:solidFill>
                <a:srgbClr val="FFFF00"/>
              </a:solidFill>
            </a:endParaRPr>
          </a:p>
        </p:txBody>
      </p:sp>
      <p:sp>
        <p:nvSpPr>
          <p:cNvPr id="25" name="Text Box 5"/>
          <p:cNvSpPr txBox="1">
            <a:spLocks noChangeArrowheads="1"/>
          </p:cNvSpPr>
          <p:nvPr/>
        </p:nvSpPr>
        <p:spPr bwMode="auto">
          <a:xfrm>
            <a:off x="457200" y="2976563"/>
            <a:ext cx="3048000" cy="3762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>
              <a:tabLst>
                <a:tab pos="723900" algn="l"/>
                <a:tab pos="1447800" algn="l"/>
              </a:tabLst>
            </a:pPr>
            <a:r>
              <a:rPr lang="en-US" sz="2000" dirty="0" smtClean="0">
                <a:solidFill>
                  <a:srgbClr val="000000"/>
                </a:solidFill>
              </a:rPr>
              <a:t>Fixed vector </a:t>
            </a:r>
            <a:r>
              <a:rPr lang="en-US" sz="2000" b="1" dirty="0" smtClean="0">
                <a:solidFill>
                  <a:srgbClr val="000000"/>
                </a:solidFill>
              </a:rPr>
              <a:t>v</a:t>
            </a:r>
            <a:r>
              <a:rPr lang="en-US" sz="2000" b="1" baseline="-25000" dirty="0" smtClean="0">
                <a:solidFill>
                  <a:srgbClr val="000000"/>
                </a:solidFill>
              </a:rPr>
              <a:t>b</a:t>
            </a:r>
            <a:r>
              <a:rPr lang="en-US" sz="2000" dirty="0" smtClean="0">
                <a:solidFill>
                  <a:srgbClr val="000000"/>
                </a:solidFill>
              </a:rPr>
              <a:t>  </a:t>
            </a:r>
            <a:r>
              <a:rPr lang="en-US" sz="2000" dirty="0" err="1" smtClean="0">
                <a:solidFill>
                  <a:srgbClr val="000000"/>
                </a:solidFill>
              </a:rPr>
              <a:t>e.g</a:t>
            </a:r>
            <a:r>
              <a:rPr lang="en-US" sz="2000" dirty="0" smtClean="0">
                <a:solidFill>
                  <a:srgbClr val="000000"/>
                </a:solidFill>
              </a:rPr>
              <a:t> # packets arriving / sec. </a:t>
            </a:r>
            <a:endParaRPr lang="en-US" sz="2000" dirty="0">
              <a:solidFill>
                <a:srgbClr val="000000"/>
              </a:solidFill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1371600" y="1524000"/>
            <a:ext cx="4419600" cy="1905000"/>
            <a:chOff x="228600" y="1524000"/>
            <a:chExt cx="5410200" cy="1905000"/>
          </a:xfrm>
        </p:grpSpPr>
        <p:sp>
          <p:nvSpPr>
            <p:cNvPr id="11" name="Oval 10"/>
            <p:cNvSpPr/>
            <p:nvPr/>
          </p:nvSpPr>
          <p:spPr>
            <a:xfrm>
              <a:off x="3276600" y="2133600"/>
              <a:ext cx="1371600" cy="12954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" name="Straight Arrow Connector 11"/>
            <p:cNvCxnSpPr/>
            <p:nvPr/>
          </p:nvCxnSpPr>
          <p:spPr>
            <a:xfrm>
              <a:off x="4648200" y="2743200"/>
              <a:ext cx="990600" cy="1588"/>
            </a:xfrm>
            <a:prstGeom prst="straightConnector1">
              <a:avLst/>
            </a:prstGeom>
            <a:ln w="1016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>
              <a:stCxn id="11" idx="2"/>
            </p:cNvCxnSpPr>
            <p:nvPr/>
          </p:nvCxnSpPr>
          <p:spPr>
            <a:xfrm rot="10800000">
              <a:off x="228600" y="2743200"/>
              <a:ext cx="3048000" cy="38100"/>
            </a:xfrm>
            <a:prstGeom prst="straightConnector1">
              <a:avLst/>
            </a:prstGeom>
            <a:ln w="101600">
              <a:solidFill>
                <a:srgbClr val="08E86D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/>
            <p:nvPr/>
          </p:nvCxnSpPr>
          <p:spPr>
            <a:xfrm rot="5400000" flipH="1" flipV="1">
              <a:off x="3962400" y="1752600"/>
              <a:ext cx="914400" cy="457200"/>
            </a:xfrm>
            <a:prstGeom prst="straightConnector1">
              <a:avLst/>
            </a:prstGeom>
            <a:ln>
              <a:solidFill>
                <a:srgbClr val="00B0F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/>
            <p:nvPr/>
          </p:nvCxnSpPr>
          <p:spPr>
            <a:xfrm rot="16200000" flipV="1">
              <a:off x="2933700" y="1790700"/>
              <a:ext cx="838200" cy="762000"/>
            </a:xfrm>
            <a:prstGeom prst="straightConnector1">
              <a:avLst/>
            </a:prstGeom>
            <a:ln>
              <a:solidFill>
                <a:srgbClr val="00B0F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Text Box 5"/>
          <p:cNvSpPr txBox="1">
            <a:spLocks noChangeArrowheads="1"/>
          </p:cNvSpPr>
          <p:nvPr/>
        </p:nvSpPr>
        <p:spPr bwMode="auto">
          <a:xfrm>
            <a:off x="4953000" y="1681163"/>
            <a:ext cx="4343400" cy="3762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>
              <a:tabLst>
                <a:tab pos="723900" algn="l"/>
                <a:tab pos="1447800" algn="l"/>
              </a:tabLst>
            </a:pPr>
            <a:r>
              <a:rPr lang="en-US" sz="2000" dirty="0" smtClean="0">
                <a:solidFill>
                  <a:srgbClr val="000000"/>
                </a:solidFill>
              </a:rPr>
              <a:t>Tracking vector </a:t>
            </a:r>
            <a:r>
              <a:rPr lang="en-US" sz="2000" dirty="0" err="1" smtClean="0">
                <a:solidFill>
                  <a:srgbClr val="000000"/>
                </a:solidFill>
              </a:rPr>
              <a:t>t</a:t>
            </a:r>
            <a:r>
              <a:rPr lang="en-US" sz="2000" b="1" dirty="0" err="1" smtClean="0">
                <a:solidFill>
                  <a:srgbClr val="000000"/>
                </a:solidFill>
              </a:rPr>
              <a:t>v</a:t>
            </a:r>
            <a:r>
              <a:rPr lang="en-US" sz="2000" b="1" baseline="-25000" dirty="0" err="1" smtClean="0">
                <a:solidFill>
                  <a:srgbClr val="000000"/>
                </a:solidFill>
              </a:rPr>
              <a:t>a</a:t>
            </a:r>
            <a:r>
              <a:rPr lang="en-US" sz="2000" dirty="0" smtClean="0">
                <a:solidFill>
                  <a:srgbClr val="000000"/>
                </a:solidFill>
              </a:rPr>
              <a:t> = {0,100} e.g. cpu usage</a:t>
            </a: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31" name="Text Box 5"/>
          <p:cNvSpPr txBox="1">
            <a:spLocks noChangeArrowheads="1"/>
          </p:cNvSpPr>
          <p:nvPr/>
        </p:nvSpPr>
        <p:spPr bwMode="auto">
          <a:xfrm>
            <a:off x="381000" y="1528763"/>
            <a:ext cx="3733800" cy="3762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>
              <a:tabLst>
                <a:tab pos="723900" algn="l"/>
                <a:tab pos="1447800" algn="l"/>
              </a:tabLst>
            </a:pPr>
            <a:r>
              <a:rPr lang="en-US" sz="2000" dirty="0" smtClean="0">
                <a:solidFill>
                  <a:srgbClr val="000000"/>
                </a:solidFill>
              </a:rPr>
              <a:t>Tracking vector </a:t>
            </a:r>
            <a:r>
              <a:rPr lang="en-US" sz="2000" dirty="0" err="1" smtClean="0">
                <a:solidFill>
                  <a:srgbClr val="000000"/>
                </a:solidFill>
              </a:rPr>
              <a:t>t</a:t>
            </a:r>
            <a:r>
              <a:rPr lang="en-US" sz="2000" b="1" dirty="0" err="1" smtClean="0">
                <a:solidFill>
                  <a:srgbClr val="000000"/>
                </a:solidFill>
              </a:rPr>
              <a:t>v</a:t>
            </a:r>
            <a:r>
              <a:rPr lang="en-US" sz="2000" b="1" baseline="-25000" dirty="0" err="1" smtClean="0">
                <a:solidFill>
                  <a:srgbClr val="000000"/>
                </a:solidFill>
              </a:rPr>
              <a:t>b</a:t>
            </a:r>
            <a:r>
              <a:rPr lang="en-US" sz="2000" dirty="0" smtClean="0">
                <a:solidFill>
                  <a:srgbClr val="000000"/>
                </a:solidFill>
              </a:rPr>
              <a:t> e.g. disk reads/10 s</a:t>
            </a:r>
            <a:endParaRPr lang="en-US" sz="20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Spicule Terminology – </a:t>
            </a:r>
            <a:r>
              <a:rPr lang="en-US" u="sng" dirty="0" smtClean="0"/>
              <a:t>Polar</a:t>
            </a:r>
            <a:r>
              <a:rPr lang="en-US" dirty="0" smtClean="0"/>
              <a:t> View, </a:t>
            </a:r>
            <a:endParaRPr lang="en-US" dirty="0"/>
          </a:p>
        </p:txBody>
      </p:sp>
      <p:grpSp>
        <p:nvGrpSpPr>
          <p:cNvPr id="10" name="Group 9"/>
          <p:cNvGrpSpPr/>
          <p:nvPr/>
        </p:nvGrpSpPr>
        <p:grpSpPr>
          <a:xfrm>
            <a:off x="2819400" y="1371600"/>
            <a:ext cx="2667000" cy="3810000"/>
            <a:chOff x="2819400" y="1181100"/>
            <a:chExt cx="3200400" cy="4000500"/>
          </a:xfrm>
        </p:grpSpPr>
        <p:sp>
          <p:nvSpPr>
            <p:cNvPr id="5" name="Oval 4"/>
            <p:cNvSpPr/>
            <p:nvPr/>
          </p:nvSpPr>
          <p:spPr>
            <a:xfrm>
              <a:off x="3657600" y="2895600"/>
              <a:ext cx="1371600" cy="12954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" name="Straight Arrow Connector 5"/>
            <p:cNvCxnSpPr/>
            <p:nvPr/>
          </p:nvCxnSpPr>
          <p:spPr>
            <a:xfrm>
              <a:off x="5029200" y="3505200"/>
              <a:ext cx="990600" cy="1588"/>
            </a:xfrm>
            <a:prstGeom prst="straightConnector1">
              <a:avLst/>
            </a:prstGeom>
            <a:ln w="1016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Arrow Connector 6"/>
            <p:cNvCxnSpPr/>
            <p:nvPr/>
          </p:nvCxnSpPr>
          <p:spPr>
            <a:xfrm rot="5400000" flipH="1" flipV="1">
              <a:off x="3409950" y="2037556"/>
              <a:ext cx="1714500" cy="1588"/>
            </a:xfrm>
            <a:prstGeom prst="straightConnector1">
              <a:avLst/>
            </a:prstGeom>
            <a:ln w="101600">
              <a:solidFill>
                <a:srgbClr val="08E86D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/>
            <p:cNvCxnSpPr/>
            <p:nvPr/>
          </p:nvCxnSpPr>
          <p:spPr>
            <a:xfrm rot="5400000" flipH="1" flipV="1">
              <a:off x="4724400" y="2362200"/>
              <a:ext cx="762000" cy="609600"/>
            </a:xfrm>
            <a:prstGeom prst="straightConnector1">
              <a:avLst/>
            </a:prstGeom>
            <a:ln>
              <a:solidFill>
                <a:srgbClr val="00B0F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/>
            <p:nvPr/>
          </p:nvCxnSpPr>
          <p:spPr>
            <a:xfrm rot="10800000" flipV="1">
              <a:off x="2819400" y="3886200"/>
              <a:ext cx="914400" cy="609600"/>
            </a:xfrm>
            <a:prstGeom prst="straightConnector1">
              <a:avLst/>
            </a:prstGeom>
            <a:ln>
              <a:solidFill>
                <a:srgbClr val="00B0F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/>
            <p:nvPr/>
          </p:nvCxnSpPr>
          <p:spPr>
            <a:xfrm rot="16200000" flipH="1">
              <a:off x="4038600" y="4572000"/>
              <a:ext cx="990600" cy="228600"/>
            </a:xfrm>
            <a:prstGeom prst="straightConnector1">
              <a:avLst/>
            </a:prstGeom>
            <a:ln>
              <a:solidFill>
                <a:srgbClr val="00B0F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0" y="5029200"/>
            <a:ext cx="9144000" cy="160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>
              <a:tabLst>
                <a:tab pos="723900" algn="l"/>
                <a:tab pos="1447800" algn="l"/>
              </a:tabLst>
            </a:pPr>
            <a:r>
              <a:rPr lang="en-US" sz="2000" b="1" dirty="0" smtClean="0">
                <a:solidFill>
                  <a:srgbClr val="000000"/>
                </a:solidFill>
              </a:rPr>
              <a:t>Notes: </a:t>
            </a:r>
          </a:p>
          <a:p>
            <a:pPr>
              <a:buFont typeface="Arial" pitchFamily="34" charset="0"/>
              <a:buChar char="•"/>
              <a:tabLst>
                <a:tab pos="723900" algn="l"/>
                <a:tab pos="1447800" algn="l"/>
              </a:tabLst>
            </a:pPr>
            <a:r>
              <a:rPr lang="en-US" sz="2000" dirty="0" smtClean="0">
                <a:solidFill>
                  <a:srgbClr val="000000"/>
                </a:solidFill>
              </a:rPr>
              <a:t>Radial arrangement of features vectors is arbitrary as long as there is a protocol</a:t>
            </a:r>
          </a:p>
          <a:p>
            <a:pPr>
              <a:buFont typeface="Arial" pitchFamily="34" charset="0"/>
              <a:buChar char="•"/>
              <a:tabLst>
                <a:tab pos="723900" algn="l"/>
                <a:tab pos="1447800" algn="l"/>
              </a:tabLst>
            </a:pPr>
            <a:r>
              <a:rPr lang="en-US" sz="2000" dirty="0" smtClean="0">
                <a:solidFill>
                  <a:srgbClr val="000000"/>
                </a:solidFill>
              </a:rPr>
              <a:t>Ball color and size MAY be connected to security metrics for a given host or NETWORK, operator certification, </a:t>
            </a:r>
            <a:r>
              <a:rPr lang="en-US" sz="2000" smtClean="0">
                <a:solidFill>
                  <a:srgbClr val="000000"/>
                </a:solidFill>
              </a:rPr>
              <a:t>threat level, etc. </a:t>
            </a:r>
            <a:endParaRPr lang="en-US" sz="20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76600" y="2209800"/>
            <a:ext cx="1295400" cy="838200"/>
          </a:xfrm>
        </p:spPr>
        <p:txBody>
          <a:bodyPr/>
          <a:lstStyle/>
          <a:p>
            <a:r>
              <a:rPr lang="en-US" dirty="0" smtClean="0"/>
              <a:t>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67000" y="3733800"/>
            <a:ext cx="3352800" cy="257556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600200"/>
            <a:ext cx="2347912" cy="20113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10200" y="1600200"/>
            <a:ext cx="2347912" cy="20113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63900" y="4189412"/>
            <a:ext cx="2355850" cy="20113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609600" y="4648200"/>
            <a:ext cx="19050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100" b="1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=</a:t>
            </a:r>
            <a:endParaRPr kumimoji="0" lang="en-US" sz="4100" b="1" i="0" u="none" strike="noStrike" kern="1200" cap="none" spc="0" normalizeH="0" baseline="0" noProof="0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457200" y="3733800"/>
            <a:ext cx="1941512" cy="3762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>
              <a:tabLst>
                <a:tab pos="723900" algn="l"/>
                <a:tab pos="1447800" algn="l"/>
              </a:tabLst>
            </a:pPr>
            <a:r>
              <a:rPr lang="en-US" sz="2000" dirty="0" smtClean="0">
                <a:solidFill>
                  <a:srgbClr val="000000"/>
                </a:solidFill>
              </a:rPr>
              <a:t>Form T</a:t>
            </a:r>
            <a:r>
              <a:rPr lang="en-US" sz="2000" baseline="-25000" dirty="0" smtClean="0">
                <a:solidFill>
                  <a:srgbClr val="000000"/>
                </a:solidFill>
              </a:rPr>
              <a:t>1</a:t>
            </a: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5638800" y="3733800"/>
            <a:ext cx="1941512" cy="3762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>
              <a:tabLst>
                <a:tab pos="723900" algn="l"/>
                <a:tab pos="1447800" algn="l"/>
              </a:tabLst>
            </a:pPr>
            <a:r>
              <a:rPr lang="en-US" sz="2000" dirty="0" smtClean="0">
                <a:solidFill>
                  <a:srgbClr val="000000"/>
                </a:solidFill>
              </a:rPr>
              <a:t>Form T</a:t>
            </a:r>
            <a:r>
              <a:rPr lang="en-US" sz="2000" baseline="-25000" dirty="0" smtClean="0">
                <a:solidFill>
                  <a:srgbClr val="000000"/>
                </a:solidFill>
              </a:rPr>
              <a:t>0</a:t>
            </a: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3352800" y="6481763"/>
            <a:ext cx="1941512" cy="3762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>
              <a:tabLst>
                <a:tab pos="723900" algn="l"/>
                <a:tab pos="1447800" algn="l"/>
              </a:tabLst>
            </a:pPr>
            <a:r>
              <a:rPr lang="en-US" sz="2000" dirty="0" smtClean="0">
                <a:solidFill>
                  <a:srgbClr val="000000"/>
                </a:solidFill>
              </a:rPr>
              <a:t>Change Form</a:t>
            </a: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 fontScale="90000" lnSpcReduction="10000"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100" b="1" i="0" u="none" strike="noStrike" kern="1200" cap="none" spc="0" normalizeH="0" baseline="0" noProof="0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Algebra of </a:t>
            </a:r>
            <a:r>
              <a:rPr kumimoji="0" lang="en-US" sz="4100" b="1" i="1" u="none" strike="noStrike" kern="1200" cap="none" spc="0" normalizeH="0" baseline="0" noProof="0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Detection (D)</a:t>
            </a:r>
            <a:r>
              <a:rPr kumimoji="0" lang="en-US" sz="4100" b="1" i="0" u="none" strike="noStrike" kern="1200" cap="none" spc="0" normalizeH="0" baseline="0" noProof="0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of Change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100" b="1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in a System</a:t>
            </a:r>
            <a:endParaRPr kumimoji="0" lang="en-US" sz="4100" b="1" i="0" u="none" strike="noStrike" kern="1200" cap="none" spc="0" normalizeH="0" baseline="0" noProof="0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76600" y="2209800"/>
            <a:ext cx="1295400" cy="838200"/>
          </a:xfrm>
        </p:spPr>
        <p:txBody>
          <a:bodyPr/>
          <a:lstStyle/>
          <a:p>
            <a:r>
              <a:rPr lang="en-US" dirty="0" smtClean="0"/>
              <a:t>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67000" y="3733800"/>
            <a:ext cx="3352800" cy="2575560"/>
          </a:xfrm>
        </p:spPr>
        <p:txBody>
          <a:bodyPr/>
          <a:lstStyle/>
          <a:p>
            <a:pPr>
              <a:buNone/>
            </a:pP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600200"/>
            <a:ext cx="2347912" cy="20113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10200" y="1600200"/>
            <a:ext cx="2347912" cy="20113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63900" y="4189412"/>
            <a:ext cx="2355850" cy="20113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609600" y="4648200"/>
            <a:ext cx="19050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100" b="1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=</a:t>
            </a:r>
            <a:endParaRPr kumimoji="0" lang="en-US" sz="4100" b="1" i="0" u="none" strike="noStrike" kern="1200" cap="none" spc="0" normalizeH="0" baseline="0" noProof="0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457200" y="3733800"/>
            <a:ext cx="1941512" cy="3762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>
              <a:tabLst>
                <a:tab pos="723900" algn="l"/>
                <a:tab pos="1447800" algn="l"/>
              </a:tabLst>
            </a:pPr>
            <a:r>
              <a:rPr lang="en-US" sz="2000" dirty="0" smtClean="0">
                <a:solidFill>
                  <a:srgbClr val="000000"/>
                </a:solidFill>
              </a:rPr>
              <a:t>Attack Form, from library of known attacks</a:t>
            </a: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5638800" y="3733800"/>
            <a:ext cx="1941512" cy="3762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>
              <a:tabLst>
                <a:tab pos="723900" algn="l"/>
                <a:tab pos="1447800" algn="l"/>
              </a:tabLst>
            </a:pPr>
            <a:r>
              <a:rPr lang="en-US" sz="2000" dirty="0" smtClean="0">
                <a:solidFill>
                  <a:srgbClr val="000000"/>
                </a:solidFill>
              </a:rPr>
              <a:t>Change Form</a:t>
            </a: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228600" y="6248400"/>
            <a:ext cx="8915400" cy="3762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>
              <a:tabLst>
                <a:tab pos="723900" algn="l"/>
                <a:tab pos="1447800" algn="l"/>
              </a:tabLst>
            </a:pPr>
            <a:r>
              <a:rPr lang="en-US" sz="2000" dirty="0" smtClean="0">
                <a:solidFill>
                  <a:srgbClr val="000000"/>
                </a:solidFill>
              </a:rPr>
              <a:t>Identification Form – Backdoor Sub 7 Trojan, Interpretation, pretty close, “</a:t>
            </a:r>
            <a:r>
              <a:rPr lang="en-US" sz="2000" i="1" u="sng" dirty="0" smtClean="0">
                <a:solidFill>
                  <a:srgbClr val="000000"/>
                </a:solidFill>
              </a:rPr>
              <a:t>probably sub 7 related”  HUMAN Speak,… </a:t>
            </a:r>
            <a:r>
              <a:rPr lang="en-US" sz="2000" dirty="0" smtClean="0">
                <a:solidFill>
                  <a:srgbClr val="000000"/>
                </a:solidFill>
              </a:rPr>
              <a:t>a related type of attack </a:t>
            </a: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 fontScale="75000" lnSpcReduction="20000"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100" b="1" i="0" u="none" strike="noStrike" kern="1200" cap="none" spc="0" normalizeH="0" baseline="0" noProof="0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Algebra of </a:t>
            </a:r>
            <a:r>
              <a:rPr kumimoji="0" lang="en-US" sz="4100" b="1" i="1" u="none" strike="noStrike" kern="1200" cap="none" spc="0" normalizeH="0" baseline="0" noProof="0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Identification(I) and Classification</a:t>
            </a:r>
            <a:r>
              <a:rPr kumimoji="0" lang="en-US" sz="4100" b="1" i="0" u="none" strike="noStrike" kern="1200" cap="none" spc="0" normalizeH="0" baseline="0" noProof="0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of  the Change in System</a:t>
            </a:r>
            <a:endParaRPr kumimoji="0" lang="en-US" sz="4100" b="1" i="0" u="none" strike="noStrike" kern="1200" cap="none" spc="0" normalizeH="0" baseline="0" noProof="0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Spicules</a:t>
            </a:r>
            <a:r>
              <a:rPr lang="en-US" dirty="0" smtClean="0"/>
              <a:t> and Time Series Analysis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2743200"/>
            <a:ext cx="1676400" cy="143610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90800" y="2743200"/>
            <a:ext cx="1676400" cy="143610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2743200"/>
            <a:ext cx="1682068" cy="143610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457200" y="5257800"/>
            <a:ext cx="8229600" cy="3762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>
              <a:buFont typeface="Arial" pitchFamily="34" charset="0"/>
              <a:buChar char="•"/>
              <a:tabLst>
                <a:tab pos="723900" algn="l"/>
                <a:tab pos="1447800" algn="l"/>
              </a:tabLst>
            </a:pPr>
            <a:r>
              <a:rPr lang="en-US" sz="2000" dirty="0" smtClean="0">
                <a:solidFill>
                  <a:srgbClr val="000000"/>
                </a:solidFill>
              </a:rPr>
              <a:t>Forms can have the Analysis Algebra applied anywhere over T</a:t>
            </a:r>
            <a:r>
              <a:rPr lang="en-US" sz="2000" baseline="-25000" dirty="0" smtClean="0">
                <a:solidFill>
                  <a:srgbClr val="000000"/>
                </a:solidFill>
              </a:rPr>
              <a:t>T1</a:t>
            </a:r>
            <a:r>
              <a:rPr lang="en-US" sz="2000" dirty="0" smtClean="0">
                <a:solidFill>
                  <a:srgbClr val="000000"/>
                </a:solidFill>
              </a:rPr>
              <a:t> – </a:t>
            </a:r>
            <a:r>
              <a:rPr lang="en-US" sz="2000" baseline="-25000" dirty="0" smtClean="0">
                <a:solidFill>
                  <a:srgbClr val="000000"/>
                </a:solidFill>
              </a:rPr>
              <a:t>T4</a:t>
            </a:r>
            <a:endParaRPr lang="en-US" sz="2000" dirty="0" smtClean="0">
              <a:solidFill>
                <a:srgbClr val="000000"/>
              </a:solidFill>
            </a:endParaRPr>
          </a:p>
          <a:p>
            <a:pPr>
              <a:buFont typeface="Arial" pitchFamily="34" charset="0"/>
              <a:buChar char="•"/>
              <a:tabLst>
                <a:tab pos="723900" algn="l"/>
                <a:tab pos="1447800" algn="l"/>
              </a:tabLst>
            </a:pPr>
            <a:r>
              <a:rPr lang="en-US" sz="2000" baseline="-25000" dirty="0" smtClean="0">
                <a:solidFill>
                  <a:srgbClr val="000000"/>
                </a:solidFill>
              </a:rPr>
              <a:t> </a:t>
            </a:r>
            <a:r>
              <a:rPr lang="en-US" sz="2000" dirty="0" smtClean="0">
                <a:solidFill>
                  <a:srgbClr val="000000"/>
                </a:solidFill>
              </a:rPr>
              <a:t>Analysis thus can be </a:t>
            </a:r>
            <a:r>
              <a:rPr lang="en-US" sz="2000" i="1" dirty="0" smtClean="0">
                <a:solidFill>
                  <a:srgbClr val="000000"/>
                </a:solidFill>
              </a:rPr>
              <a:t>contextually analyzed </a:t>
            </a:r>
            <a:r>
              <a:rPr lang="en-US" sz="2000" dirty="0" smtClean="0">
                <a:solidFill>
                  <a:srgbClr val="000000"/>
                </a:solidFill>
              </a:rPr>
              <a:t>based on temporality</a:t>
            </a:r>
          </a:p>
          <a:p>
            <a:pPr>
              <a:tabLst>
                <a:tab pos="723900" algn="l"/>
                <a:tab pos="1447800" algn="l"/>
              </a:tabLst>
            </a:pPr>
            <a:endParaRPr lang="en-US" sz="2000" baseline="-25000" dirty="0" smtClean="0">
              <a:solidFill>
                <a:srgbClr val="000000"/>
              </a:solidFill>
            </a:endParaRPr>
          </a:p>
          <a:p>
            <a:pPr>
              <a:tabLst>
                <a:tab pos="723900" algn="l"/>
                <a:tab pos="1447800" algn="l"/>
              </a:tabLst>
            </a:pPr>
            <a:r>
              <a:rPr lang="en-US" sz="2000" baseline="-25000" dirty="0" smtClean="0">
                <a:solidFill>
                  <a:srgbClr val="000000"/>
                </a:solidFill>
              </a:rPr>
              <a:t> </a:t>
            </a:r>
            <a:r>
              <a:rPr lang="en-US" sz="2000" dirty="0" smtClean="0">
                <a:solidFill>
                  <a:srgbClr val="000000"/>
                </a:solidFill>
              </a:rPr>
              <a:t>  </a:t>
            </a:r>
            <a:endParaRPr lang="en-US" sz="2000" dirty="0">
              <a:solidFill>
                <a:srgbClr val="000000"/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53200" y="2743200"/>
            <a:ext cx="1676400" cy="143610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609600" y="4267200"/>
            <a:ext cx="1752600" cy="3762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>
              <a:tabLst>
                <a:tab pos="723900" algn="l"/>
                <a:tab pos="1447800" algn="l"/>
              </a:tabLst>
            </a:pPr>
            <a:r>
              <a:rPr lang="en-US" sz="2000" dirty="0" smtClean="0">
                <a:solidFill>
                  <a:srgbClr val="000000"/>
                </a:solidFill>
              </a:rPr>
              <a:t>Form T</a:t>
            </a:r>
            <a:r>
              <a:rPr lang="en-US" sz="2000" baseline="-25000" dirty="0" smtClean="0">
                <a:solidFill>
                  <a:srgbClr val="000000"/>
                </a:solidFill>
              </a:rPr>
              <a:t>0</a:t>
            </a: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2438400" y="4267200"/>
            <a:ext cx="1752600" cy="3762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>
              <a:tabLst>
                <a:tab pos="723900" algn="l"/>
                <a:tab pos="1447800" algn="l"/>
              </a:tabLst>
            </a:pPr>
            <a:r>
              <a:rPr lang="en-US" sz="2000" dirty="0" smtClean="0">
                <a:solidFill>
                  <a:srgbClr val="000000"/>
                </a:solidFill>
              </a:rPr>
              <a:t>Form T</a:t>
            </a:r>
            <a:r>
              <a:rPr lang="en-US" sz="2000" baseline="-25000" dirty="0" smtClean="0">
                <a:solidFill>
                  <a:srgbClr val="000000"/>
                </a:solidFill>
              </a:rPr>
              <a:t>1</a:t>
            </a: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4572000" y="4267200"/>
            <a:ext cx="1752600" cy="3762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>
              <a:tabLst>
                <a:tab pos="723900" algn="l"/>
                <a:tab pos="1447800" algn="l"/>
              </a:tabLst>
            </a:pPr>
            <a:r>
              <a:rPr lang="en-US" sz="2000" dirty="0" smtClean="0">
                <a:solidFill>
                  <a:srgbClr val="000000"/>
                </a:solidFill>
              </a:rPr>
              <a:t>Form T</a:t>
            </a:r>
            <a:r>
              <a:rPr lang="en-US" sz="2000" baseline="-25000" dirty="0" smtClean="0">
                <a:solidFill>
                  <a:srgbClr val="000000"/>
                </a:solidFill>
              </a:rPr>
              <a:t>2</a:t>
            </a: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6629400" y="4267200"/>
            <a:ext cx="1752600" cy="381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>
              <a:tabLst>
                <a:tab pos="723900" algn="l"/>
                <a:tab pos="1447800" algn="l"/>
              </a:tabLst>
            </a:pPr>
            <a:r>
              <a:rPr lang="en-US" sz="2000" dirty="0" smtClean="0">
                <a:solidFill>
                  <a:srgbClr val="000000"/>
                </a:solidFill>
              </a:rPr>
              <a:t>Form T</a:t>
            </a:r>
            <a:r>
              <a:rPr lang="en-US" sz="2000" baseline="-25000" dirty="0" smtClean="0">
                <a:solidFill>
                  <a:srgbClr val="000000"/>
                </a:solidFill>
              </a:rPr>
              <a:t>4</a:t>
            </a:r>
            <a:endParaRPr lang="en-US" sz="2000" dirty="0">
              <a:solidFill>
                <a:srgbClr val="000000"/>
              </a:solidFill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 rot="5400000">
            <a:off x="5905500" y="2171700"/>
            <a:ext cx="990600" cy="1588"/>
          </a:xfrm>
          <a:prstGeom prst="straightConnector1">
            <a:avLst/>
          </a:prstGeom>
          <a:ln w="1905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553200" y="1524000"/>
            <a:ext cx="2286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Interdiction and Analysis T</a:t>
            </a:r>
            <a:r>
              <a:rPr lang="en-US" baseline="-25000" dirty="0" smtClean="0">
                <a:solidFill>
                  <a:srgbClr val="FFFF00"/>
                </a:solidFill>
              </a:rPr>
              <a:t>3 </a:t>
            </a:r>
            <a:r>
              <a:rPr lang="en-US" dirty="0" smtClean="0">
                <a:solidFill>
                  <a:srgbClr val="FFFF00"/>
                </a:solidFill>
              </a:rPr>
              <a:t> (T is an arbitrary time interval)</a:t>
            </a:r>
            <a:endParaRPr lang="en-US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Prediction (P) Loops Back to Identification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8"/>
            <a:endParaRPr lang="en-US" dirty="0" smtClean="0"/>
          </a:p>
          <a:p>
            <a:pPr lvl="8"/>
            <a:endParaRPr lang="en-US" dirty="0" smtClean="0"/>
          </a:p>
          <a:p>
            <a:pPr lvl="8"/>
            <a:endParaRPr lang="en-US" dirty="0"/>
          </a:p>
        </p:txBody>
      </p:sp>
      <p:grpSp>
        <p:nvGrpSpPr>
          <p:cNvPr id="14" name="Group 13"/>
          <p:cNvGrpSpPr/>
          <p:nvPr/>
        </p:nvGrpSpPr>
        <p:grpSpPr>
          <a:xfrm>
            <a:off x="762000" y="2590800"/>
            <a:ext cx="1905000" cy="1066800"/>
            <a:chOff x="1371600" y="2362200"/>
            <a:chExt cx="2438400" cy="1295400"/>
          </a:xfrm>
        </p:grpSpPr>
        <p:sp>
          <p:nvSpPr>
            <p:cNvPr id="4" name="Oval 3"/>
            <p:cNvSpPr/>
            <p:nvPr/>
          </p:nvSpPr>
          <p:spPr>
            <a:xfrm>
              <a:off x="1371600" y="2362200"/>
              <a:ext cx="1371600" cy="12954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" name="Straight Arrow Connector 9"/>
            <p:cNvCxnSpPr>
              <a:stCxn id="4" idx="6"/>
            </p:cNvCxnSpPr>
            <p:nvPr/>
          </p:nvCxnSpPr>
          <p:spPr>
            <a:xfrm flipV="1">
              <a:off x="2743200" y="2971800"/>
              <a:ext cx="1066800" cy="38100"/>
            </a:xfrm>
            <a:prstGeom prst="straightConnector1">
              <a:avLst/>
            </a:prstGeom>
            <a:ln w="158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Title 1"/>
          <p:cNvSpPr txBox="1">
            <a:spLocks/>
          </p:cNvSpPr>
          <p:nvPr/>
        </p:nvSpPr>
        <p:spPr>
          <a:xfrm>
            <a:off x="3810000" y="2590800"/>
            <a:ext cx="1295400" cy="8382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100" b="1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+</a:t>
            </a:r>
            <a:endParaRPr kumimoji="0" lang="en-US" sz="4100" b="1" i="0" u="none" strike="noStrike" kern="1200" cap="none" spc="0" normalizeH="0" baseline="0" noProof="0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762000" y="3733800"/>
            <a:ext cx="1941512" cy="3762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>
              <a:tabLst>
                <a:tab pos="723900" algn="l"/>
                <a:tab pos="1447800" algn="l"/>
              </a:tabLst>
            </a:pPr>
            <a:r>
              <a:rPr lang="en-US" sz="2000" dirty="0" smtClean="0">
                <a:solidFill>
                  <a:srgbClr val="000000"/>
                </a:solidFill>
              </a:rPr>
              <a:t>Form T</a:t>
            </a:r>
            <a:r>
              <a:rPr lang="en-US" sz="2000" baseline="-25000" dirty="0" smtClean="0">
                <a:solidFill>
                  <a:srgbClr val="000000"/>
                </a:solidFill>
              </a:rPr>
              <a:t>1</a:t>
            </a:r>
            <a:endParaRPr lang="en-US" sz="2000" dirty="0">
              <a:solidFill>
                <a:srgbClr val="000000"/>
              </a:solidFill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5181600" y="2590800"/>
            <a:ext cx="1981200" cy="1143000"/>
            <a:chOff x="5181600" y="2362200"/>
            <a:chExt cx="2362200" cy="1371600"/>
          </a:xfrm>
        </p:grpSpPr>
        <p:sp>
          <p:nvSpPr>
            <p:cNvPr id="16" name="Oval 15"/>
            <p:cNvSpPr/>
            <p:nvPr/>
          </p:nvSpPr>
          <p:spPr>
            <a:xfrm>
              <a:off x="5181600" y="2438400"/>
              <a:ext cx="1371600" cy="12954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9" name="Straight Arrow Connector 18"/>
            <p:cNvCxnSpPr/>
            <p:nvPr/>
          </p:nvCxnSpPr>
          <p:spPr>
            <a:xfrm flipV="1">
              <a:off x="6477000" y="2362200"/>
              <a:ext cx="1066800" cy="41910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Text Box 5"/>
          <p:cNvSpPr txBox="1">
            <a:spLocks noChangeArrowheads="1"/>
          </p:cNvSpPr>
          <p:nvPr/>
        </p:nvSpPr>
        <p:spPr bwMode="auto">
          <a:xfrm>
            <a:off x="4343400" y="3810000"/>
            <a:ext cx="3962400" cy="3762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>
              <a:tabLst>
                <a:tab pos="723900" algn="l"/>
                <a:tab pos="1447800" algn="l"/>
              </a:tabLst>
            </a:pPr>
            <a:r>
              <a:rPr lang="en-US" sz="2000" dirty="0" smtClean="0">
                <a:solidFill>
                  <a:srgbClr val="000000"/>
                </a:solidFill>
              </a:rPr>
              <a:t>Attack Form Back Door Sub 7</a:t>
            </a: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21" name="Text Box 5"/>
          <p:cNvSpPr txBox="1">
            <a:spLocks noChangeArrowheads="1"/>
          </p:cNvSpPr>
          <p:nvPr/>
        </p:nvSpPr>
        <p:spPr bwMode="auto">
          <a:xfrm>
            <a:off x="0" y="5562600"/>
            <a:ext cx="4419600" cy="1524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>
              <a:tabLst>
                <a:tab pos="723900" algn="l"/>
                <a:tab pos="1447800" algn="l"/>
              </a:tabLst>
            </a:pPr>
            <a:r>
              <a:rPr lang="en-US" sz="2000" dirty="0" smtClean="0">
                <a:solidFill>
                  <a:srgbClr val="000000"/>
                </a:solidFill>
              </a:rPr>
              <a:t>Predict Form : </a:t>
            </a:r>
          </a:p>
          <a:p>
            <a:pPr>
              <a:tabLst>
                <a:tab pos="723900" algn="l"/>
                <a:tab pos="1447800" algn="l"/>
              </a:tabLst>
            </a:pPr>
            <a:r>
              <a:rPr lang="en-US" sz="1600" dirty="0" err="1" smtClean="0">
                <a:solidFill>
                  <a:srgbClr val="08E86D"/>
                </a:solidFill>
              </a:rPr>
              <a:t>Alg</a:t>
            </a:r>
            <a:endParaRPr lang="en-US" sz="1600" dirty="0" smtClean="0">
              <a:solidFill>
                <a:srgbClr val="08E86D"/>
              </a:solidFill>
            </a:endParaRPr>
          </a:p>
          <a:p>
            <a:pPr>
              <a:tabLst>
                <a:tab pos="723900" algn="l"/>
                <a:tab pos="1447800" algn="l"/>
              </a:tabLst>
            </a:pPr>
            <a:r>
              <a:rPr lang="en-US" sz="1600" i="1" dirty="0" smtClean="0">
                <a:solidFill>
                  <a:srgbClr val="08E86D"/>
                </a:solidFill>
              </a:rPr>
              <a:t>Generate </a:t>
            </a:r>
            <a:r>
              <a:rPr lang="en-US" sz="1600" i="1" dirty="0" err="1" smtClean="0">
                <a:solidFill>
                  <a:srgbClr val="08E86D"/>
                </a:solidFill>
              </a:rPr>
              <a:t>Pform</a:t>
            </a:r>
            <a:endParaRPr lang="en-US" sz="1600" i="1" dirty="0" smtClean="0">
              <a:solidFill>
                <a:srgbClr val="08E86D"/>
              </a:solidFill>
            </a:endParaRPr>
          </a:p>
          <a:p>
            <a:pPr>
              <a:tabLst>
                <a:tab pos="723900" algn="l"/>
                <a:tab pos="1447800" algn="l"/>
              </a:tabLst>
            </a:pPr>
            <a:r>
              <a:rPr lang="en-US" sz="1600" i="1" dirty="0" smtClean="0">
                <a:solidFill>
                  <a:srgbClr val="08E86D"/>
                </a:solidFill>
              </a:rPr>
              <a:t>Monitor for </a:t>
            </a:r>
            <a:r>
              <a:rPr lang="en-US" sz="1600" i="1" dirty="0" err="1" smtClean="0">
                <a:solidFill>
                  <a:srgbClr val="08E86D"/>
                </a:solidFill>
              </a:rPr>
              <a:t>Pform</a:t>
            </a:r>
            <a:r>
              <a:rPr lang="en-US" sz="1600" i="1" dirty="0" smtClean="0">
                <a:solidFill>
                  <a:srgbClr val="08E86D"/>
                </a:solidFill>
              </a:rPr>
              <a:t> – Form T</a:t>
            </a:r>
            <a:r>
              <a:rPr lang="en-US" sz="1600" i="1" baseline="-25000" dirty="0" smtClean="0">
                <a:solidFill>
                  <a:srgbClr val="08E86D"/>
                </a:solidFill>
              </a:rPr>
              <a:t>n</a:t>
            </a:r>
            <a:r>
              <a:rPr lang="en-US" sz="1600" i="1" dirty="0" smtClean="0">
                <a:solidFill>
                  <a:srgbClr val="08E86D"/>
                </a:solidFill>
              </a:rPr>
              <a:t> = Zero Form</a:t>
            </a:r>
            <a:endParaRPr lang="en-US" sz="1600" i="1" baseline="-25000" dirty="0" smtClean="0">
              <a:solidFill>
                <a:srgbClr val="08E86D"/>
              </a:solidFill>
            </a:endParaRPr>
          </a:p>
          <a:p>
            <a:pPr>
              <a:tabLst>
                <a:tab pos="723900" algn="l"/>
                <a:tab pos="1447800" algn="l"/>
              </a:tabLst>
            </a:pPr>
            <a:r>
              <a:rPr lang="en-US" sz="1600" i="1" dirty="0" smtClean="0">
                <a:solidFill>
                  <a:srgbClr val="08E86D"/>
                </a:solidFill>
              </a:rPr>
              <a:t>When TRUE Respond</a:t>
            </a:r>
          </a:p>
          <a:p>
            <a:pPr>
              <a:tabLst>
                <a:tab pos="723900" algn="l"/>
                <a:tab pos="1447800" algn="l"/>
              </a:tabLst>
            </a:pPr>
            <a:endParaRPr lang="en-US" sz="1600" baseline="-25000" dirty="0" smtClean="0">
              <a:solidFill>
                <a:srgbClr val="08E86D"/>
              </a:solidFill>
            </a:endParaRPr>
          </a:p>
          <a:p>
            <a:pPr>
              <a:tabLst>
                <a:tab pos="723900" algn="l"/>
                <a:tab pos="1447800" algn="l"/>
              </a:tabLst>
            </a:pPr>
            <a:r>
              <a:rPr lang="en-US" sz="1600" dirty="0" smtClean="0">
                <a:solidFill>
                  <a:srgbClr val="000000"/>
                </a:solidFill>
              </a:rPr>
              <a:t> </a:t>
            </a:r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22" name="Title 1"/>
          <p:cNvSpPr txBox="1">
            <a:spLocks/>
          </p:cNvSpPr>
          <p:nvPr/>
        </p:nvSpPr>
        <p:spPr>
          <a:xfrm>
            <a:off x="990600" y="4876800"/>
            <a:ext cx="1295400" cy="8382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100" b="1" noProof="0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=</a:t>
            </a:r>
            <a:endParaRPr kumimoji="0" lang="en-US" sz="4100" b="1" i="0" u="none" strike="noStrike" kern="1200" cap="none" spc="0" normalizeH="0" baseline="0" noProof="0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3429000" y="4191000"/>
            <a:ext cx="2743200" cy="1905000"/>
            <a:chOff x="3429000" y="4191000"/>
            <a:chExt cx="3200400" cy="2057400"/>
          </a:xfrm>
        </p:grpSpPr>
        <p:sp>
          <p:nvSpPr>
            <p:cNvPr id="25" name="Oval 24"/>
            <p:cNvSpPr/>
            <p:nvPr/>
          </p:nvSpPr>
          <p:spPr>
            <a:xfrm>
              <a:off x="3429000" y="4953000"/>
              <a:ext cx="1371600" cy="12954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6" name="Straight Arrow Connector 25"/>
            <p:cNvCxnSpPr/>
            <p:nvPr/>
          </p:nvCxnSpPr>
          <p:spPr>
            <a:xfrm flipV="1">
              <a:off x="4724400" y="4191000"/>
              <a:ext cx="1905000" cy="110490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Spicule Application to Authentication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 Authentication is a method of determining whether an data item has been modified</a:t>
            </a:r>
          </a:p>
          <a:p>
            <a:endParaRPr lang="en-US" dirty="0" smtClean="0"/>
          </a:p>
          <a:p>
            <a:r>
              <a:rPr lang="en-US" dirty="0" smtClean="0"/>
              <a:t>Important because use of modified data can cause:</a:t>
            </a:r>
          </a:p>
          <a:p>
            <a:pPr lvl="1"/>
            <a:r>
              <a:rPr lang="en-US" dirty="0" smtClean="0"/>
              <a:t>Damage – military</a:t>
            </a:r>
          </a:p>
          <a:p>
            <a:pPr lvl="1"/>
            <a:r>
              <a:rPr lang="en-US" dirty="0" smtClean="0"/>
              <a:t>Expense  - urban planning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Methods to protect spatial data:</a:t>
            </a:r>
          </a:p>
          <a:p>
            <a:pPr lvl="1"/>
            <a:r>
              <a:rPr lang="en-US" dirty="0" smtClean="0"/>
              <a:t>Encryption</a:t>
            </a:r>
          </a:p>
          <a:p>
            <a:pPr lvl="1"/>
            <a:r>
              <a:rPr lang="en-US" dirty="0" smtClean="0"/>
              <a:t>Hashing </a:t>
            </a:r>
          </a:p>
          <a:p>
            <a:pPr lvl="1"/>
            <a:r>
              <a:rPr lang="en-US" dirty="0" smtClean="0"/>
              <a:t>Signatures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Goals for Spatial Authentication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Method needs to be fast, ideally faster than standard encryption </a:t>
            </a:r>
            <a:r>
              <a:rPr lang="en-US" dirty="0" smtClean="0"/>
              <a:t>methods</a:t>
            </a:r>
          </a:p>
          <a:p>
            <a:endParaRPr lang="en-US" dirty="0" smtClean="0"/>
          </a:p>
          <a:p>
            <a:pPr marL="548640" lvl="1" indent="-411480"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</a:pPr>
            <a:r>
              <a:rPr lang="en-US" dirty="0" smtClean="0">
                <a:solidFill>
                  <a:srgbClr val="FFFF00"/>
                </a:solidFill>
              </a:rPr>
              <a:t>Infeasible computationally to encrypt </a:t>
            </a:r>
            <a:r>
              <a:rPr lang="en-US" dirty="0" smtClean="0"/>
              <a:t>and authenticate </a:t>
            </a:r>
            <a:r>
              <a:rPr lang="en-US" dirty="0" smtClean="0">
                <a:solidFill>
                  <a:srgbClr val="FF0000"/>
                </a:solidFill>
              </a:rPr>
              <a:t>all</a:t>
            </a:r>
            <a:r>
              <a:rPr lang="en-US" dirty="0" smtClean="0"/>
              <a:t> spatial data especially if its streaming – encryption meant to work on relatively small amounts of data</a:t>
            </a:r>
            <a:r>
              <a:rPr lang="en-US" dirty="0" smtClean="0"/>
              <a:t>.</a:t>
            </a:r>
          </a:p>
          <a:p>
            <a:pPr marL="548640" lvl="1" indent="-411480"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</a:pPr>
            <a:endParaRPr lang="en-US" dirty="0" smtClean="0"/>
          </a:p>
          <a:p>
            <a:r>
              <a:rPr lang="en-US" i="1" dirty="0" smtClean="0">
                <a:solidFill>
                  <a:srgbClr val="FFFF00"/>
                </a:solidFill>
              </a:rPr>
              <a:t>Not all objects may need to be authenticated</a:t>
            </a:r>
          </a:p>
          <a:p>
            <a:pPr lvl="1"/>
            <a:r>
              <a:rPr lang="en-US" dirty="0" smtClean="0"/>
              <a:t>Reduction in computational overhead – </a:t>
            </a:r>
            <a:r>
              <a:rPr lang="en-US" i="1" dirty="0" smtClean="0"/>
              <a:t>voluminous spatial data</a:t>
            </a:r>
          </a:p>
          <a:p>
            <a:pPr marL="548640" lvl="1" indent="-411480"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</a:pPr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Spicule’s</a:t>
            </a:r>
            <a:r>
              <a:rPr lang="en-US" dirty="0" smtClean="0"/>
              <a:t> Application to Authentication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Developed notion of a collection of vectors pointing to spatial objects could create a collective mathematical signature useful for authentication</a:t>
            </a:r>
          </a:p>
          <a:p>
            <a:r>
              <a:rPr lang="en-US" dirty="0" smtClean="0"/>
              <a:t>Algorithm:</a:t>
            </a:r>
          </a:p>
          <a:p>
            <a:pPr lvl="1">
              <a:buNone/>
            </a:pPr>
            <a:r>
              <a:rPr lang="en-US" sz="2000" i="1" dirty="0" smtClean="0">
                <a:solidFill>
                  <a:srgbClr val="FFFF00"/>
                </a:solidFill>
              </a:rPr>
              <a:t>A) Generate vector signature A</a:t>
            </a:r>
          </a:p>
          <a:p>
            <a:pPr lvl="1">
              <a:buNone/>
            </a:pPr>
            <a:r>
              <a:rPr lang="en-US" sz="2000" i="1" dirty="0" smtClean="0">
                <a:solidFill>
                  <a:srgbClr val="FFFF00"/>
                </a:solidFill>
              </a:rPr>
              <a:t>B) Transmit spatial data and signature (encrypted – if desired)</a:t>
            </a:r>
          </a:p>
          <a:p>
            <a:pPr lvl="1">
              <a:buNone/>
            </a:pPr>
            <a:r>
              <a:rPr lang="en-US" sz="2000" i="1" dirty="0" smtClean="0">
                <a:solidFill>
                  <a:srgbClr val="FFFF00"/>
                </a:solidFill>
              </a:rPr>
              <a:t>C) Generate vector signature of received data B</a:t>
            </a:r>
          </a:p>
          <a:p>
            <a:pPr lvl="1">
              <a:buNone/>
            </a:pPr>
            <a:r>
              <a:rPr lang="en-US" sz="2000" i="1" dirty="0" smtClean="0">
                <a:solidFill>
                  <a:srgbClr val="FFFF00"/>
                </a:solidFill>
              </a:rPr>
              <a:t>D) Subtract B-A, and visualize the change</a:t>
            </a:r>
          </a:p>
          <a:p>
            <a:pPr lvl="1">
              <a:buNone/>
            </a:pPr>
            <a:r>
              <a:rPr lang="en-US" sz="2000" i="1" dirty="0" smtClean="0">
                <a:solidFill>
                  <a:srgbClr val="FFFF00"/>
                </a:solidFill>
              </a:rPr>
              <a:t>E) The </a:t>
            </a:r>
            <a:r>
              <a:rPr lang="en-US" sz="2000" b="1" i="1" u="sng" dirty="0" smtClean="0">
                <a:solidFill>
                  <a:srgbClr val="FFFF00"/>
                </a:solidFill>
              </a:rPr>
              <a:t>Amount</a:t>
            </a:r>
            <a:r>
              <a:rPr lang="en-US" sz="2000" i="1" dirty="0" smtClean="0">
                <a:solidFill>
                  <a:srgbClr val="FFFF00"/>
                </a:solidFill>
              </a:rPr>
              <a:t> of change will visualize as vector(s) one a sphere</a:t>
            </a:r>
          </a:p>
          <a:p>
            <a:pPr lvl="1">
              <a:buNone/>
            </a:pPr>
            <a:r>
              <a:rPr lang="en-US" sz="2000" i="1" dirty="0" smtClean="0">
                <a:solidFill>
                  <a:srgbClr val="FFFF00"/>
                </a:solidFill>
              </a:rPr>
              <a:t>F) If no change (authentication)  then no vectors appear</a:t>
            </a:r>
            <a:endParaRPr lang="en-US" sz="2000" i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Previous Work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1" y="1828800"/>
            <a:ext cx="60198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Comparison of Approach v. Standard 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Test Result – appears to be faster, must faster than encryption using Crypto+ on PC</a:t>
            </a:r>
          </a:p>
          <a:p>
            <a:endParaRPr lang="en-US" dirty="0" smtClean="0"/>
          </a:p>
          <a:p>
            <a:endParaRPr lang="en-US" dirty="0"/>
          </a:p>
        </p:txBody>
      </p:sp>
      <p:graphicFrame>
        <p:nvGraphicFramePr>
          <p:cNvPr id="3074" name="Object 2"/>
          <p:cNvGraphicFramePr>
            <a:graphicFrameLocks noChangeAspect="1"/>
          </p:cNvGraphicFramePr>
          <p:nvPr/>
        </p:nvGraphicFramePr>
        <p:xfrm>
          <a:off x="1984375" y="2665413"/>
          <a:ext cx="6602413" cy="3162300"/>
        </p:xfrm>
        <a:graphic>
          <a:graphicData uri="http://schemas.openxmlformats.org/presentationml/2006/ole">
            <p:oleObj spid="_x0000_s3074" name="Document" r:id="rId3" imgW="5568201" imgH="2670085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Contextual Processing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Def. </a:t>
            </a:r>
            <a:r>
              <a:rPr lang="en-US" i="1" dirty="0" smtClean="0">
                <a:solidFill>
                  <a:srgbClr val="7030A0"/>
                </a:solidFill>
              </a:rPr>
              <a:t>Knowledge derived based on an information object and the relationship of environmental data related to the object</a:t>
            </a:r>
          </a:p>
          <a:p>
            <a:pPr>
              <a:buNone/>
            </a:pPr>
            <a:r>
              <a:rPr lang="en-US" dirty="0" smtClean="0"/>
              <a:t>      </a:t>
            </a:r>
            <a:r>
              <a:rPr lang="en-US" sz="1800" dirty="0" smtClean="0"/>
              <a:t>(LSU colors </a:t>
            </a:r>
            <a:r>
              <a:rPr lang="en-US" sz="1800" dirty="0" smtClean="0">
                <a:sym typeface="Wingdings" pitchFamily="2" charset="2"/>
              </a:rPr>
              <a:t>)</a:t>
            </a:r>
          </a:p>
          <a:p>
            <a:endParaRPr lang="en-US" dirty="0" smtClean="0"/>
          </a:p>
          <a:p>
            <a:r>
              <a:rPr lang="en-US" dirty="0" smtClean="0"/>
              <a:t>Dimensions – what can uniquely classify a contexts information</a:t>
            </a:r>
          </a:p>
          <a:p>
            <a:endParaRPr lang="en-US" dirty="0" smtClean="0"/>
          </a:p>
          <a:p>
            <a:pPr lvl="1"/>
            <a:r>
              <a:rPr lang="en-US" sz="2100" i="1" dirty="0" smtClean="0">
                <a:solidFill>
                  <a:srgbClr val="FFFF00"/>
                </a:solidFill>
              </a:rPr>
              <a:t>temporality – defined to be the time period that the event unfolded over from initiation to conclusion</a:t>
            </a:r>
            <a:endParaRPr lang="en-US" sz="2100" dirty="0" smtClean="0">
              <a:solidFill>
                <a:srgbClr val="FFFF00"/>
              </a:solidFill>
            </a:endParaRPr>
          </a:p>
          <a:p>
            <a:pPr lvl="1">
              <a:buNone/>
            </a:pPr>
            <a:r>
              <a:rPr lang="en-US" sz="2100" i="1" dirty="0" smtClean="0">
                <a:solidFill>
                  <a:srgbClr val="FFFF00"/>
                </a:solidFill>
              </a:rPr>
              <a:t> </a:t>
            </a:r>
            <a:endParaRPr lang="en-US" sz="2100" dirty="0" smtClean="0">
              <a:solidFill>
                <a:srgbClr val="FFFF00"/>
              </a:solidFill>
            </a:endParaRPr>
          </a:p>
          <a:p>
            <a:pPr lvl="1"/>
            <a:r>
              <a:rPr lang="en-US" sz="2100" i="1" dirty="0" smtClean="0">
                <a:solidFill>
                  <a:srgbClr val="FFFF00"/>
                </a:solidFill>
              </a:rPr>
              <a:t>similarity</a:t>
            </a:r>
            <a:r>
              <a:rPr lang="en-US" sz="2100" i="1" dirty="0" smtClean="0">
                <a:solidFill>
                  <a:srgbClr val="FFFF00"/>
                </a:solidFill>
              </a:rPr>
              <a:t> </a:t>
            </a:r>
            <a:r>
              <a:rPr lang="en-US" sz="2100" i="1" dirty="0" smtClean="0">
                <a:solidFill>
                  <a:srgbClr val="FFFF00"/>
                </a:solidFill>
              </a:rPr>
              <a:t>– the </a:t>
            </a:r>
            <a:r>
              <a:rPr lang="en-US" sz="2100" i="1" dirty="0" smtClean="0">
                <a:solidFill>
                  <a:srgbClr val="FFFF00"/>
                </a:solidFill>
              </a:rPr>
              <a:t>degree to which contextual objects are </a:t>
            </a:r>
            <a:r>
              <a:rPr lang="en-US" sz="2100" i="1" dirty="0" smtClean="0">
                <a:solidFill>
                  <a:srgbClr val="FFFF00"/>
                </a:solidFill>
              </a:rPr>
              <a:t>related by space, time or concepts</a:t>
            </a:r>
            <a:r>
              <a:rPr lang="en-US" sz="2100" i="1" dirty="0" smtClean="0">
                <a:solidFill>
                  <a:srgbClr val="FFFF00"/>
                </a:solidFill>
              </a:rPr>
              <a:t> </a:t>
            </a:r>
            <a:endParaRPr lang="en-US" sz="2100" dirty="0" smtClean="0">
              <a:solidFill>
                <a:srgbClr val="FFFF00"/>
              </a:solidFill>
            </a:endParaRPr>
          </a:p>
          <a:p>
            <a:pPr lvl="1">
              <a:buNone/>
            </a:pPr>
            <a:r>
              <a:rPr lang="en-US" sz="2100" i="1" dirty="0" smtClean="0">
                <a:solidFill>
                  <a:srgbClr val="FFFF00"/>
                </a:solidFill>
              </a:rPr>
              <a:t> </a:t>
            </a:r>
            <a:endParaRPr lang="en-US" sz="2100" dirty="0" smtClean="0">
              <a:solidFill>
                <a:srgbClr val="FFFF00"/>
              </a:solidFill>
            </a:endParaRPr>
          </a:p>
          <a:p>
            <a:pPr lvl="1"/>
            <a:r>
              <a:rPr lang="en-US" sz="2100" i="1" dirty="0" smtClean="0">
                <a:solidFill>
                  <a:srgbClr val="FFFF00"/>
                </a:solidFill>
              </a:rPr>
              <a:t>spatiality </a:t>
            </a:r>
            <a:r>
              <a:rPr lang="en-US" sz="2100" i="1" dirty="0" smtClean="0">
                <a:solidFill>
                  <a:srgbClr val="FFFF00"/>
                </a:solidFill>
              </a:rPr>
              <a:t>– defined to be the spatial extent, regionally that the event occurs over. </a:t>
            </a:r>
            <a:endParaRPr lang="en-US" sz="2100" dirty="0" smtClean="0">
              <a:solidFill>
                <a:srgbClr val="FFFF00"/>
              </a:solidFill>
            </a:endParaRPr>
          </a:p>
          <a:p>
            <a:pPr lvl="1">
              <a:buNone/>
            </a:pPr>
            <a:r>
              <a:rPr lang="en-US" sz="2100" i="1" dirty="0" smtClean="0">
                <a:solidFill>
                  <a:srgbClr val="FFFF00"/>
                </a:solidFill>
              </a:rPr>
              <a:t> </a:t>
            </a:r>
            <a:endParaRPr lang="en-US" sz="2100" dirty="0" smtClean="0">
              <a:solidFill>
                <a:srgbClr val="FFFF00"/>
              </a:solidFill>
            </a:endParaRPr>
          </a:p>
          <a:p>
            <a:pPr lvl="1"/>
            <a:r>
              <a:rPr lang="en-US" sz="2100" i="1" dirty="0" smtClean="0">
                <a:solidFill>
                  <a:srgbClr val="FFFF00"/>
                </a:solidFill>
              </a:rPr>
              <a:t>impact </a:t>
            </a:r>
            <a:r>
              <a:rPr lang="en-US" sz="2100" i="1" dirty="0" smtClean="0">
                <a:solidFill>
                  <a:srgbClr val="FFFF00"/>
                </a:solidFill>
              </a:rPr>
              <a:t>– </a:t>
            </a:r>
            <a:r>
              <a:rPr lang="en-US" sz="2100" i="1" dirty="0" smtClean="0">
                <a:solidFill>
                  <a:srgbClr val="FFFF00"/>
                </a:solidFill>
              </a:rPr>
              <a:t>the direct relationship of contextual object to results, damage, policy change, processing protocols,  </a:t>
            </a:r>
            <a:r>
              <a:rPr lang="en-US" sz="2100" i="1" dirty="0" smtClean="0">
                <a:solidFill>
                  <a:srgbClr val="FFFF00"/>
                </a:solidFill>
              </a:rPr>
              <a:t>because of </a:t>
            </a:r>
            <a:r>
              <a:rPr lang="en-US" sz="2100" i="1" dirty="0" smtClean="0">
                <a:solidFill>
                  <a:srgbClr val="FFFF00"/>
                </a:solidFill>
              </a:rPr>
              <a:t> a contextual event</a:t>
            </a:r>
            <a:r>
              <a:rPr lang="en-US" sz="2100" i="1" dirty="0" smtClean="0">
                <a:solidFill>
                  <a:srgbClr val="FFFF00"/>
                </a:solidFill>
              </a:rPr>
              <a:t>. </a:t>
            </a:r>
            <a:endParaRPr lang="en-US" sz="2100" dirty="0" smtClean="0">
              <a:solidFill>
                <a:srgbClr val="FFFF00"/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Contextual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Contextual *Models Developed to Date:</a:t>
            </a:r>
          </a:p>
          <a:p>
            <a:pPr lvl="1"/>
            <a:endParaRPr lang="en-US" dirty="0" smtClean="0">
              <a:solidFill>
                <a:srgbClr val="FFFF00"/>
              </a:solidFill>
            </a:endParaRPr>
          </a:p>
          <a:p>
            <a:pPr lvl="1"/>
            <a:r>
              <a:rPr lang="en-US" dirty="0" smtClean="0">
                <a:solidFill>
                  <a:srgbClr val="FFFF00"/>
                </a:solidFill>
              </a:rPr>
              <a:t>Storage and management</a:t>
            </a:r>
          </a:p>
          <a:p>
            <a:pPr lvl="1"/>
            <a:r>
              <a:rPr lang="en-US" dirty="0" smtClean="0">
                <a:solidFill>
                  <a:srgbClr val="FFFF00"/>
                </a:solidFill>
              </a:rPr>
              <a:t>Logic</a:t>
            </a:r>
          </a:p>
          <a:p>
            <a:pPr lvl="1"/>
            <a:r>
              <a:rPr lang="en-US" dirty="0" smtClean="0">
                <a:solidFill>
                  <a:srgbClr val="FFFF00"/>
                </a:solidFill>
              </a:rPr>
              <a:t>Data mining</a:t>
            </a:r>
          </a:p>
          <a:p>
            <a:pPr lvl="1"/>
            <a:r>
              <a:rPr lang="en-US" dirty="0" err="1" smtClean="0">
                <a:solidFill>
                  <a:srgbClr val="FFFF00"/>
                </a:solidFill>
              </a:rPr>
              <a:t>Hyperdistribution</a:t>
            </a:r>
            <a:endParaRPr lang="en-US" dirty="0" smtClean="0">
              <a:solidFill>
                <a:srgbClr val="FFFF00"/>
              </a:solidFill>
            </a:endParaRPr>
          </a:p>
          <a:p>
            <a:pPr lvl="1"/>
            <a:r>
              <a:rPr lang="en-US" dirty="0" smtClean="0">
                <a:solidFill>
                  <a:srgbClr val="FFFF00"/>
                </a:solidFill>
              </a:rPr>
              <a:t>Security</a:t>
            </a:r>
          </a:p>
          <a:p>
            <a:pPr lvl="1"/>
            <a:r>
              <a:rPr lang="en-US" dirty="0" smtClean="0">
                <a:solidFill>
                  <a:srgbClr val="FFFF00"/>
                </a:solidFill>
              </a:rPr>
              <a:t>Data mining quality</a:t>
            </a:r>
          </a:p>
          <a:p>
            <a:pPr lvl="1"/>
            <a:endParaRPr lang="en-US" dirty="0" smtClean="0">
              <a:solidFill>
                <a:srgbClr val="FFFF00"/>
              </a:solidFill>
            </a:endParaRPr>
          </a:p>
          <a:p>
            <a:pPr lvl="1">
              <a:buNone/>
            </a:pPr>
            <a:r>
              <a:rPr lang="en-US" sz="1400" i="1" dirty="0" smtClean="0">
                <a:solidFill>
                  <a:schemeClr val="bg1"/>
                </a:solidFill>
              </a:rPr>
              <a:t>*Vert, </a:t>
            </a:r>
            <a:r>
              <a:rPr lang="en-US" sz="1400" i="1" dirty="0" err="1" smtClean="0">
                <a:solidFill>
                  <a:schemeClr val="bg1"/>
                </a:solidFill>
              </a:rPr>
              <a:t>Iyengar</a:t>
            </a:r>
            <a:r>
              <a:rPr lang="en-US" sz="1400" i="1" dirty="0" smtClean="0">
                <a:solidFill>
                  <a:schemeClr val="bg1"/>
                </a:solidFill>
              </a:rPr>
              <a:t>, </a:t>
            </a:r>
            <a:r>
              <a:rPr lang="en-US" sz="1400" i="1" dirty="0" err="1" smtClean="0">
                <a:solidFill>
                  <a:schemeClr val="bg1"/>
                </a:solidFill>
              </a:rPr>
              <a:t>Phoha</a:t>
            </a:r>
            <a:r>
              <a:rPr lang="en-US" sz="1400" i="1" dirty="0" smtClean="0">
                <a:solidFill>
                  <a:schemeClr val="bg1"/>
                </a:solidFill>
              </a:rPr>
              <a:t>, Introduction to Contextual Processing: Theory and Application, Taylor and </a:t>
            </a:r>
            <a:r>
              <a:rPr lang="en-US" sz="1400" i="1" dirty="0" err="1" smtClean="0">
                <a:solidFill>
                  <a:schemeClr val="bg1"/>
                </a:solidFill>
              </a:rPr>
              <a:t>Fransis</a:t>
            </a:r>
            <a:r>
              <a:rPr lang="en-US" sz="1400" i="1" dirty="0" smtClean="0">
                <a:solidFill>
                  <a:schemeClr val="bg1"/>
                </a:solidFill>
              </a:rPr>
              <a:t> November 20, 2010</a:t>
            </a:r>
            <a:endParaRPr lang="en-US" sz="1400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Integration with Spatial Correlation an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The application of local autocorrelation and context might follow the logic that </a:t>
            </a:r>
          </a:p>
          <a:p>
            <a:r>
              <a:rPr lang="en-US" dirty="0" smtClean="0"/>
              <a:t> </a:t>
            </a:r>
          </a:p>
          <a:p>
            <a:pPr lvl="1"/>
            <a:r>
              <a:rPr lang="en-US" dirty="0" smtClean="0"/>
              <a:t>i) a user wants to retrieve object for a given location in space and or in a given time period for that location.</a:t>
            </a:r>
          </a:p>
          <a:p>
            <a:r>
              <a:rPr lang="en-US" dirty="0" smtClean="0"/>
              <a:t> </a:t>
            </a:r>
          </a:p>
          <a:p>
            <a:pPr lvl="1"/>
            <a:r>
              <a:rPr lang="en-US" dirty="0" smtClean="0"/>
              <a:t>ii) the object the user might want to look at are of a given class with heterogeneous members. For example:</a:t>
            </a:r>
          </a:p>
          <a:p>
            <a:r>
              <a:rPr lang="en-US" dirty="0" smtClean="0"/>
              <a:t> </a:t>
            </a:r>
          </a:p>
          <a:p>
            <a:r>
              <a:rPr lang="en-US" b="1" dirty="0" smtClean="0"/>
              <a:t>O</a:t>
            </a:r>
            <a:r>
              <a:rPr lang="en-US" dirty="0" smtClean="0"/>
              <a:t> = {tank, half </a:t>
            </a:r>
            <a:r>
              <a:rPr lang="en-US" dirty="0" err="1" smtClean="0"/>
              <a:t>trac</a:t>
            </a:r>
            <a:r>
              <a:rPr lang="en-US" dirty="0" smtClean="0"/>
              <a:t>, jeep, jeep with gun mount, armored personal carrier}</a:t>
            </a:r>
          </a:p>
          <a:p>
            <a:pPr>
              <a:buNone/>
            </a:pPr>
            <a:r>
              <a:rPr lang="en-US" dirty="0" smtClean="0"/>
              <a:t>	where</a:t>
            </a:r>
            <a:r>
              <a:rPr lang="en-US" dirty="0" smtClean="0"/>
              <a:t>:</a:t>
            </a:r>
          </a:p>
          <a:p>
            <a:pPr algn="ctr">
              <a:buNone/>
            </a:pPr>
            <a:r>
              <a:rPr lang="en-US" b="1" i="1" dirty="0" smtClean="0"/>
              <a:t>O</a:t>
            </a:r>
            <a:r>
              <a:rPr lang="en-US" i="1" dirty="0" smtClean="0"/>
              <a:t> – is </a:t>
            </a:r>
            <a:r>
              <a:rPr lang="en-US" i="1" dirty="0" smtClean="0"/>
              <a:t>set of battlefield </a:t>
            </a:r>
            <a:r>
              <a:rPr lang="en-US" i="1" dirty="0" smtClean="0"/>
              <a:t>objects with </a:t>
            </a:r>
            <a:r>
              <a:rPr lang="en-US" i="1" dirty="0" smtClean="0"/>
              <a:t>wheels, represented in a </a:t>
            </a:r>
          </a:p>
          <a:p>
            <a:pPr algn="ctr">
              <a:buNone/>
            </a:pPr>
            <a:r>
              <a:rPr lang="en-US" i="1" dirty="0" smtClean="0"/>
              <a:t>spatial data set with spatiality attributes</a:t>
            </a:r>
            <a:endParaRPr lang="en-US" i="1" dirty="0" smtClean="0"/>
          </a:p>
          <a:p>
            <a:pPr>
              <a:buNone/>
            </a:pPr>
            <a:r>
              <a:rPr lang="en-US" dirty="0" smtClean="0"/>
              <a:t> </a:t>
            </a:r>
          </a:p>
          <a:p>
            <a:r>
              <a:rPr lang="en-US" dirty="0" smtClean="0"/>
              <a:t>Note that within this class there are implications for </a:t>
            </a:r>
            <a:r>
              <a:rPr lang="en-US" i="1" dirty="0" smtClean="0">
                <a:solidFill>
                  <a:srgbClr val="FFFF00"/>
                </a:solidFill>
              </a:rPr>
              <a:t>similarity</a:t>
            </a:r>
            <a:r>
              <a:rPr lang="en-US" dirty="0" smtClean="0"/>
              <a:t> from the context model such as </a:t>
            </a:r>
            <a:r>
              <a:rPr lang="en-US" i="1" dirty="0" smtClean="0">
                <a:solidFill>
                  <a:srgbClr val="FFFF00"/>
                </a:solidFill>
              </a:rPr>
              <a:t>members that can fire projectiles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smtClean="0"/>
              <a:t>and </a:t>
            </a:r>
            <a:r>
              <a:rPr lang="en-US" i="1" dirty="0" smtClean="0">
                <a:solidFill>
                  <a:srgbClr val="FFFF00"/>
                </a:solidFill>
              </a:rPr>
              <a:t>members that transport resource</a:t>
            </a:r>
            <a:r>
              <a:rPr lang="en-US" i="1" dirty="0" smtClean="0"/>
              <a:t>s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Query Against Set O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Consider that a user is interested in query Q</a:t>
            </a:r>
            <a:r>
              <a:rPr lang="en-US" baseline="-25000" dirty="0" smtClean="0"/>
              <a:t>1</a:t>
            </a:r>
            <a:r>
              <a:rPr lang="en-US" dirty="0" smtClean="0"/>
              <a:t>:</a:t>
            </a:r>
          </a:p>
          <a:p>
            <a:pPr>
              <a:buNone/>
            </a:pPr>
            <a:endParaRPr lang="en-US" dirty="0" smtClean="0"/>
          </a:p>
          <a:p>
            <a:pPr algn="ctr">
              <a:buNone/>
            </a:pPr>
            <a:r>
              <a:rPr lang="en-US" i="1" dirty="0" smtClean="0">
                <a:solidFill>
                  <a:srgbClr val="FFFF00"/>
                </a:solidFill>
              </a:rPr>
              <a:t>Q</a:t>
            </a:r>
            <a:r>
              <a:rPr lang="en-US" i="1" baseline="-25000" dirty="0" smtClean="0">
                <a:solidFill>
                  <a:srgbClr val="FFFF00"/>
                </a:solidFill>
              </a:rPr>
              <a:t>1 </a:t>
            </a:r>
            <a:r>
              <a:rPr lang="en-US" i="1" dirty="0" smtClean="0">
                <a:solidFill>
                  <a:srgbClr val="FFFF00"/>
                </a:solidFill>
              </a:rPr>
              <a:t>= ( the location of the majority vehicles with guns on them, T</a:t>
            </a:r>
            <a:r>
              <a:rPr lang="en-US" i="1" baseline="-25000" dirty="0" smtClean="0">
                <a:solidFill>
                  <a:srgbClr val="FFFF00"/>
                </a:solidFill>
              </a:rPr>
              <a:t>eo</a:t>
            </a:r>
            <a:r>
              <a:rPr lang="en-US" i="1" dirty="0" smtClean="0">
                <a:solidFill>
                  <a:srgbClr val="FFFF00"/>
                </a:solidFill>
              </a:rPr>
              <a:t>)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Integration of Context with </a:t>
            </a:r>
            <a:r>
              <a:rPr lang="en-US" dirty="0" err="1" smtClean="0"/>
              <a:t>Spicule’s</a:t>
            </a:r>
            <a:r>
              <a:rPr lang="en-US" dirty="0" smtClean="0"/>
              <a:t> Authentication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en-US" sz="1800" i="1" dirty="0" smtClean="0">
              <a:solidFill>
                <a:srgbClr val="FFFF00"/>
              </a:solidFill>
            </a:endParaRPr>
          </a:p>
          <a:p>
            <a:r>
              <a:rPr lang="en-US" dirty="0" smtClean="0"/>
              <a:t>Spatial Autocorrelation </a:t>
            </a:r>
            <a:r>
              <a:rPr lang="en-US" dirty="0" smtClean="0"/>
              <a:t>looks at the degree of similarity (correlations) as a function spatial dependency</a:t>
            </a:r>
          </a:p>
          <a:p>
            <a:endParaRPr lang="en-US" dirty="0" smtClean="0"/>
          </a:p>
          <a:p>
            <a:r>
              <a:rPr lang="en-US" dirty="0" smtClean="0"/>
              <a:t> </a:t>
            </a:r>
            <a:r>
              <a:rPr lang="en-US" dirty="0" smtClean="0"/>
              <a:t>localized </a:t>
            </a:r>
            <a:r>
              <a:rPr lang="en-US" dirty="0" smtClean="0">
                <a:solidFill>
                  <a:srgbClr val="FFFF00"/>
                </a:solidFill>
              </a:rPr>
              <a:t>Moran</a:t>
            </a:r>
            <a:r>
              <a:rPr lang="en-US" dirty="0" smtClean="0"/>
              <a:t> </a:t>
            </a:r>
            <a:r>
              <a:rPr lang="en-US" dirty="0" smtClean="0"/>
              <a:t>spatial correlation coefficients</a:t>
            </a:r>
            <a:endParaRPr lang="en-US" dirty="0" smtClean="0"/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dirty="0" smtClean="0"/>
              <a:t> </a:t>
            </a:r>
            <a:endParaRPr lang="en-US" sz="2400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sz="1900" dirty="0" smtClean="0"/>
              <a:t>where:</a:t>
            </a:r>
          </a:p>
          <a:p>
            <a:pPr>
              <a:buNone/>
            </a:pPr>
            <a:r>
              <a:rPr lang="en-US" sz="1900" dirty="0" err="1" smtClean="0"/>
              <a:t>z</a:t>
            </a:r>
            <a:r>
              <a:rPr lang="en-US" sz="1900" baseline="-25000" dirty="0" err="1" smtClean="0"/>
              <a:t>i</a:t>
            </a:r>
            <a:r>
              <a:rPr lang="en-US" sz="1900" baseline="-25000" dirty="0" smtClean="0"/>
              <a:t>  </a:t>
            </a:r>
            <a:r>
              <a:rPr lang="en-US" sz="1900" dirty="0" smtClean="0"/>
              <a:t>= x</a:t>
            </a:r>
            <a:r>
              <a:rPr lang="en-US" sz="1900" baseline="-25000" dirty="0" smtClean="0"/>
              <a:t>i</a:t>
            </a:r>
            <a:r>
              <a:rPr lang="en-US" sz="1900" dirty="0" smtClean="0"/>
              <a:t> - </a:t>
            </a:r>
          </a:p>
          <a:p>
            <a:pPr>
              <a:buNone/>
            </a:pPr>
            <a:r>
              <a:rPr lang="en-US" sz="1900" dirty="0" smtClean="0"/>
              <a:t>s – is the standard deviation of x</a:t>
            </a:r>
          </a:p>
          <a:p>
            <a:pPr>
              <a:buNone/>
            </a:pPr>
            <a:r>
              <a:rPr lang="en-US" sz="1900" dirty="0" err="1" smtClean="0"/>
              <a:t>W</a:t>
            </a:r>
            <a:r>
              <a:rPr lang="en-US" sz="1900" baseline="-25000" dirty="0" err="1" smtClean="0"/>
              <a:t>ij</a:t>
            </a:r>
            <a:r>
              <a:rPr lang="en-US" sz="1900" baseline="-25000" dirty="0" smtClean="0"/>
              <a:t> </a:t>
            </a:r>
            <a:r>
              <a:rPr lang="en-US" sz="1900" dirty="0" smtClean="0"/>
              <a:t> - is the </a:t>
            </a:r>
            <a:r>
              <a:rPr lang="en-US" sz="1900" dirty="0" smtClean="0">
                <a:solidFill>
                  <a:srgbClr val="FFFF00"/>
                </a:solidFill>
              </a:rPr>
              <a:t>contiguity</a:t>
            </a:r>
            <a:r>
              <a:rPr lang="en-US" sz="1900" dirty="0" smtClean="0"/>
              <a:t> matrix, normalized, or based on similarity</a:t>
            </a:r>
            <a:endParaRPr lang="en-US" sz="1900" i="1" dirty="0" smtClean="0"/>
          </a:p>
          <a:p>
            <a:endParaRPr lang="en-US" sz="1800" i="1" dirty="0">
              <a:solidFill>
                <a:srgbClr val="FFFF00"/>
              </a:solidFill>
            </a:endParaRPr>
          </a:p>
        </p:txBody>
      </p:sp>
      <p:sp>
        <p:nvSpPr>
          <p:cNvPr id="3993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994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39941" name="Object 5"/>
          <p:cNvGraphicFramePr>
            <a:graphicFrameLocks noChangeAspect="1"/>
          </p:cNvGraphicFramePr>
          <p:nvPr/>
        </p:nvGraphicFramePr>
        <p:xfrm>
          <a:off x="838200" y="3657600"/>
          <a:ext cx="7467600" cy="1419225"/>
        </p:xfrm>
        <a:graphic>
          <a:graphicData uri="http://schemas.openxmlformats.org/presentationml/2006/ole">
            <p:oleObj spid="_x0000_s39941" name="Document" r:id="rId3" imgW="6392721" imgH="429366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Adjacency Lattice of Spatial </a:t>
            </a:r>
            <a:r>
              <a:rPr lang="en-US" dirty="0" err="1" smtClean="0"/>
              <a:t>Ojbects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Given the following lattice of spatial objects: (e.g. Vehicles with guns, transport vehicles)</a:t>
            </a:r>
          </a:p>
          <a:p>
            <a:endParaRPr lang="en-US" dirty="0"/>
          </a:p>
        </p:txBody>
      </p:sp>
      <p:pic>
        <p:nvPicPr>
          <p:cNvPr id="57378" name="Picture 3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71800" y="3429000"/>
            <a:ext cx="3124200" cy="1854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Contiguity Matrix Setup </a:t>
            </a:r>
            <a:r>
              <a:rPr lang="en-US" dirty="0" err="1" smtClean="0"/>
              <a:t>W</a:t>
            </a:r>
            <a:r>
              <a:rPr lang="en-US" baseline="-25000" dirty="0" err="1" smtClean="0"/>
              <a:t>ij</a:t>
            </a:r>
            <a:endParaRPr lang="en-US" baseline="-25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Calculation of W</a:t>
            </a:r>
          </a:p>
          <a:p>
            <a:endParaRPr lang="en-US" dirty="0"/>
          </a:p>
        </p:txBody>
      </p:sp>
      <p:graphicFrame>
        <p:nvGraphicFramePr>
          <p:cNvPr id="56322" name="Object 2"/>
          <p:cNvGraphicFramePr>
            <a:graphicFrameLocks noChangeAspect="1"/>
          </p:cNvGraphicFramePr>
          <p:nvPr/>
        </p:nvGraphicFramePr>
        <p:xfrm>
          <a:off x="1301750" y="996950"/>
          <a:ext cx="6435725" cy="5545138"/>
        </p:xfrm>
        <a:graphic>
          <a:graphicData uri="http://schemas.openxmlformats.org/presentationml/2006/ole">
            <p:oleObj spid="_x0000_s56322" name="Document" r:id="rId3" imgW="6536180" imgH="5640881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Localized Correlation and </a:t>
            </a:r>
            <a:r>
              <a:rPr lang="en-US" dirty="0" err="1" smtClean="0"/>
              <a:t>T</a:t>
            </a:r>
            <a:r>
              <a:rPr lang="en-US" baseline="-25000" dirty="0" err="1" smtClean="0"/>
              <a:t>eo</a:t>
            </a:r>
            <a:r>
              <a:rPr lang="en-US" baseline="-25000" dirty="0" smtClean="0"/>
              <a:t/>
            </a:r>
            <a:br>
              <a:rPr lang="en-US" baseline="-25000" dirty="0" smtClean="0"/>
            </a:br>
            <a:r>
              <a:rPr lang="en-US" dirty="0" smtClean="0"/>
              <a:t>Merging Context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FFFF00"/>
                </a:solidFill>
              </a:rPr>
              <a:t>T</a:t>
            </a:r>
            <a:r>
              <a:rPr lang="en-US" baseline="-25000" dirty="0" err="1" smtClean="0">
                <a:solidFill>
                  <a:srgbClr val="FFFF00"/>
                </a:solidFill>
              </a:rPr>
              <a:t>eo</a:t>
            </a:r>
            <a:r>
              <a:rPr lang="en-US" dirty="0" smtClean="0"/>
              <a:t> a concept from the Context model. An object (spatial or temporal dimension) of interest utilized in a query or </a:t>
            </a:r>
            <a:r>
              <a:rPr lang="en-US" dirty="0" smtClean="0"/>
              <a:t>analysis</a:t>
            </a:r>
          </a:p>
          <a:p>
            <a:r>
              <a:rPr lang="en-US" dirty="0" smtClean="0"/>
              <a:t>A calculated localized spatial autocorrelation matrix I</a:t>
            </a:r>
            <a:r>
              <a:rPr lang="en-US" baseline="-25000" dirty="0" smtClean="0"/>
              <a:t>i</a:t>
            </a:r>
            <a:endParaRPr lang="en-US" dirty="0"/>
          </a:p>
        </p:txBody>
      </p:sp>
      <p:sp>
        <p:nvSpPr>
          <p:cNvPr id="60417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676400" y="4038600"/>
          <a:ext cx="5791197" cy="2557780"/>
        </p:xfrm>
        <a:graphic>
          <a:graphicData uri="http://schemas.openxmlformats.org/drawingml/2006/table">
            <a:tbl>
              <a:tblPr/>
              <a:tblGrid>
                <a:gridCol w="1148014"/>
                <a:gridCol w="1148014"/>
                <a:gridCol w="1199141"/>
                <a:gridCol w="1148014"/>
                <a:gridCol w="1148014"/>
              </a:tblGrid>
              <a:tr h="526602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endParaRPr lang="en-US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sz="16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sz="16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B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sz="16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C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sz="16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D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8987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sz="16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sz="16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sz="1600" dirty="0">
                          <a:solidFill>
                            <a:srgbClr val="FFFF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.82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sz="16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sz="16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6602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sz="16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B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sz="1600" dirty="0">
                          <a:solidFill>
                            <a:srgbClr val="FFFF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.79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sz="1600" dirty="0">
                          <a:solidFill>
                            <a:srgbClr val="FFFF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.8</a:t>
                      </a:r>
                      <a:r>
                        <a:rPr lang="en-US" sz="1600" dirty="0">
                          <a:solidFill>
                            <a:srgbClr val="FFFF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en-US" sz="1600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T</a:t>
                      </a:r>
                      <a:r>
                        <a:rPr lang="en-US" sz="1600" baseline="-25000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eo</a:t>
                      </a:r>
                      <a:endParaRPr lang="en-US" sz="1600" dirty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sz="16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.5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sz="16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6602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sz="16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C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sz="16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-.2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sz="16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.23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sz="16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.4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sz="16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8987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sz="16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D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sz="16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sz="16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sz="16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-.6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sz="16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Selection Criteria on Spatial  Correlation Matrix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Variety of methods some could include </a:t>
            </a:r>
            <a:r>
              <a:rPr lang="en-US" dirty="0" smtClean="0"/>
              <a:t>application of one of the following criteria:</a:t>
            </a:r>
          </a:p>
          <a:p>
            <a:pPr lvl="1"/>
            <a:r>
              <a:rPr lang="en-US" i="1" dirty="0" smtClean="0">
                <a:solidFill>
                  <a:srgbClr val="FFFF00"/>
                </a:solidFill>
              </a:rPr>
              <a:t>similar values, </a:t>
            </a:r>
          </a:p>
          <a:p>
            <a:pPr lvl="1"/>
            <a:r>
              <a:rPr lang="en-US" i="1" dirty="0" smtClean="0">
                <a:solidFill>
                  <a:srgbClr val="FFFF00"/>
                </a:solidFill>
              </a:rPr>
              <a:t>above a floor value, </a:t>
            </a:r>
          </a:p>
          <a:p>
            <a:pPr lvl="1"/>
            <a:r>
              <a:rPr lang="en-US" i="1" dirty="0" smtClean="0">
                <a:solidFill>
                  <a:srgbClr val="FFFF00"/>
                </a:solidFill>
              </a:rPr>
              <a:t>below a ceiling value</a:t>
            </a:r>
          </a:p>
          <a:p>
            <a:pPr lvl="1"/>
            <a:r>
              <a:rPr lang="en-US" i="1" dirty="0" smtClean="0">
                <a:solidFill>
                  <a:srgbClr val="FFFF00"/>
                </a:solidFill>
              </a:rPr>
              <a:t>falling into a bounded range</a:t>
            </a:r>
          </a:p>
          <a:p>
            <a:pPr>
              <a:buNone/>
            </a:pPr>
            <a:r>
              <a:rPr lang="en-US" dirty="0" smtClean="0"/>
              <a:t> </a:t>
            </a:r>
          </a:p>
          <a:p>
            <a:r>
              <a:rPr lang="en-US" dirty="0" smtClean="0"/>
              <a:t>As an </a:t>
            </a:r>
            <a:r>
              <a:rPr lang="en-US" dirty="0" smtClean="0"/>
              <a:t>example coefficients of </a:t>
            </a:r>
            <a:r>
              <a:rPr lang="en-US" dirty="0" smtClean="0"/>
              <a:t>.8 ± .2, and a region </a:t>
            </a:r>
            <a:r>
              <a:rPr lang="en-US" dirty="0" smtClean="0"/>
              <a:t> produces {.82, .79, .8} Spatial authenticate these objects. </a:t>
            </a:r>
          </a:p>
          <a:p>
            <a:r>
              <a:rPr lang="en-US" dirty="0" smtClean="0"/>
              <a:t>Approach will result in </a:t>
            </a:r>
            <a:r>
              <a:rPr lang="en-US" i="1" dirty="0" smtClean="0"/>
              <a:t>N</a:t>
            </a:r>
            <a:r>
              <a:rPr lang="en-US" dirty="0" smtClean="0"/>
              <a:t> regions of objects that will need Spicule Authentication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Integration of Context How 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Integrates the dimension of </a:t>
            </a:r>
            <a:r>
              <a:rPr lang="en-US" dirty="0" smtClean="0">
                <a:solidFill>
                  <a:srgbClr val="FFFF00"/>
                </a:solidFill>
              </a:rPr>
              <a:t>spatiality</a:t>
            </a:r>
            <a:r>
              <a:rPr lang="en-US" dirty="0" smtClean="0"/>
              <a:t> where the location of the objects affect the type of object  found and thus what is authenticated by Spicule – </a:t>
            </a:r>
            <a:r>
              <a:rPr lang="en-US" i="1" dirty="0" smtClean="0">
                <a:solidFill>
                  <a:srgbClr val="FFFF00"/>
                </a:solidFill>
              </a:rPr>
              <a:t>spatial dependency</a:t>
            </a:r>
          </a:p>
          <a:p>
            <a:endParaRPr lang="en-US" i="1" dirty="0" smtClean="0">
              <a:solidFill>
                <a:srgbClr val="FFFF00"/>
              </a:solidFill>
            </a:endParaRPr>
          </a:p>
          <a:p>
            <a:r>
              <a:rPr lang="en-US" dirty="0" smtClean="0"/>
              <a:t>Integrates the dimension of </a:t>
            </a:r>
            <a:r>
              <a:rPr lang="en-US" dirty="0" smtClean="0">
                <a:solidFill>
                  <a:srgbClr val="FFFF00"/>
                </a:solidFill>
              </a:rPr>
              <a:t>similarity</a:t>
            </a:r>
            <a:r>
              <a:rPr lang="en-US" dirty="0" smtClean="0"/>
              <a:t> in the groups of similar objects will be found in spatial regions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Future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Granularity of objects in the lattice cells  classes of  object v single objects ?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Many ways to build the W matrix to be explored for performance, what is retrieved. </a:t>
            </a:r>
          </a:p>
          <a:p>
            <a:pPr lvl="1"/>
            <a:r>
              <a:rPr lang="en-US" dirty="0" smtClean="0"/>
              <a:t>Method randomly populated spatial data.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Integration of dimension of temporality from context showing how groups change over time</a:t>
            </a:r>
          </a:p>
          <a:p>
            <a:pPr lvl="1"/>
            <a:r>
              <a:rPr lang="en-US" dirty="0" smtClean="0"/>
              <a:t>Initial ideas about this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Characterizations of object motions and class types to be integrated</a:t>
            </a:r>
          </a:p>
          <a:p>
            <a:endParaRPr lang="en-US" dirty="0" smtClean="0"/>
          </a:p>
          <a:p>
            <a:r>
              <a:rPr lang="en-US" dirty="0" smtClean="0"/>
              <a:t>Need a </a:t>
            </a:r>
            <a:r>
              <a:rPr lang="en-US" i="1" dirty="0" smtClean="0"/>
              <a:t>framework</a:t>
            </a:r>
            <a:r>
              <a:rPr lang="en-US" dirty="0" smtClean="0"/>
              <a:t> to decide what objects should be authenticated and how that is decided</a:t>
            </a:r>
            <a:endParaRPr lang="en-US" dirty="0"/>
          </a:p>
        </p:txBody>
      </p:sp>
      <p:sp>
        <p:nvSpPr>
          <p:cNvPr id="5529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7651" name="Picture 3" descr="C:\Program Files\Microsoft Office\MEDIA\CAGCAT10\j0299125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90800" y="2526486"/>
            <a:ext cx="4343400" cy="3403243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562</TotalTime>
  <Words>1103</Words>
  <Application>Microsoft Office PowerPoint</Application>
  <PresentationFormat>On-screen Show (4:3)</PresentationFormat>
  <Paragraphs>229</Paragraphs>
  <Slides>27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Apex</vt:lpstr>
      <vt:lpstr>Microsoft Office Word Document</vt:lpstr>
      <vt:lpstr>Document</vt:lpstr>
      <vt:lpstr> Application of Context to Fast Contextually Based Spatial Authentication Utilizing the Spicule and Spatial Autocorrelation </vt:lpstr>
      <vt:lpstr>Overview</vt:lpstr>
      <vt:lpstr>Spicule Background and Properties</vt:lpstr>
      <vt:lpstr>Spicule Properties</vt:lpstr>
      <vt:lpstr>Spicule Terminology – Equatorial View</vt:lpstr>
      <vt:lpstr>Spicule Terminology – Polar View, </vt:lpstr>
      <vt:lpstr>-</vt:lpstr>
      <vt:lpstr>-</vt:lpstr>
      <vt:lpstr>Spicules and Time Series Analysis</vt:lpstr>
      <vt:lpstr>Prediction (P) Loops Back to Identification</vt:lpstr>
      <vt:lpstr>Spicule Application to Authentication</vt:lpstr>
      <vt:lpstr>Goals for Spatial Authentication</vt:lpstr>
      <vt:lpstr>Spicule’s Application to Authentication</vt:lpstr>
      <vt:lpstr>Previous Work</vt:lpstr>
      <vt:lpstr>Comparison of Approach v. Standard Methods</vt:lpstr>
      <vt:lpstr>Contextual Processing</vt:lpstr>
      <vt:lpstr>Contextual Models</vt:lpstr>
      <vt:lpstr>Integration with Spatial Correlation an Example</vt:lpstr>
      <vt:lpstr>Query Against Set O Example</vt:lpstr>
      <vt:lpstr>Integration of Context with Spicule’s Authentication</vt:lpstr>
      <vt:lpstr>Adjacency Lattice of Spatial Ojbects</vt:lpstr>
      <vt:lpstr>Contiguity Matrix Setup Wij</vt:lpstr>
      <vt:lpstr>Localized Correlation and Teo Merging Context</vt:lpstr>
      <vt:lpstr>Selection Criteria on Spatial  Correlation Matrix</vt:lpstr>
      <vt:lpstr>Integration of Context How ?</vt:lpstr>
      <vt:lpstr>Some Future Work</vt:lpstr>
      <vt:lpstr>Questions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Integration of the Visual Authentication of Spatial Data with Spatial-Temporal Class Taxonomies for Advanced Spatial Authentication Modeling to  Create Pretty Good Security </dc:title>
  <dc:creator>gvert</dc:creator>
  <cp:lastModifiedBy>gvert12</cp:lastModifiedBy>
  <cp:revision>82</cp:revision>
  <dcterms:created xsi:type="dcterms:W3CDTF">2009-06-04T23:00:53Z</dcterms:created>
  <dcterms:modified xsi:type="dcterms:W3CDTF">2010-11-15T01:08:23Z</dcterms:modified>
</cp:coreProperties>
</file>