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24"/>
  </p:notesMasterIdLst>
  <p:sldIdLst>
    <p:sldId id="393" r:id="rId2"/>
    <p:sldId id="400" r:id="rId3"/>
    <p:sldId id="401" r:id="rId4"/>
    <p:sldId id="383" r:id="rId5"/>
    <p:sldId id="381" r:id="rId6"/>
    <p:sldId id="404" r:id="rId7"/>
    <p:sldId id="406" r:id="rId8"/>
    <p:sldId id="405" r:id="rId9"/>
    <p:sldId id="378" r:id="rId10"/>
    <p:sldId id="388" r:id="rId11"/>
    <p:sldId id="376" r:id="rId12"/>
    <p:sldId id="343" r:id="rId13"/>
    <p:sldId id="421" r:id="rId14"/>
    <p:sldId id="422" r:id="rId15"/>
    <p:sldId id="411" r:id="rId16"/>
    <p:sldId id="420" r:id="rId17"/>
    <p:sldId id="394" r:id="rId18"/>
    <p:sldId id="392" r:id="rId19"/>
    <p:sldId id="412" r:id="rId20"/>
    <p:sldId id="395" r:id="rId21"/>
    <p:sldId id="416" r:id="rId22"/>
    <p:sldId id="399" r:id="rId23"/>
  </p:sldIdLst>
  <p:sldSz cx="9144000" cy="6858000" type="screen4x3"/>
  <p:notesSz cx="70104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AEAEA"/>
    <a:srgbClr val="002D86"/>
    <a:srgbClr val="800080"/>
    <a:srgbClr val="000000"/>
    <a:srgbClr val="002E8A"/>
    <a:srgbClr val="FF7171"/>
    <a:srgbClr val="002B82"/>
    <a:srgbClr val="003399"/>
    <a:srgbClr val="00008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144" autoAdjust="0"/>
    <p:restoredTop sz="83667" autoAdjust="0"/>
  </p:normalViewPr>
  <p:slideViewPr>
    <p:cSldViewPr showGuides="1">
      <p:cViewPr varScale="1">
        <p:scale>
          <a:sx n="65" d="100"/>
          <a:sy n="65" d="100"/>
        </p:scale>
        <p:origin x="-1332" y="-114"/>
      </p:cViewPr>
      <p:guideLst>
        <p:guide orient="horz" pos="768"/>
        <p:guide pos="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7185821697100128E-2"/>
          <c:y val="0"/>
          <c:w val="0.96849266022198355"/>
          <c:h val="0.9481743227326265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FUNCTIONS</c:v>
                </c:pt>
              </c:strCache>
            </c:strRef>
          </c:tx>
          <c:explosion val="6"/>
          <c:dPt>
            <c:idx val="0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chemeClr val="accent1"/>
              </a:solidFill>
              <a:ln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Intel</c:v>
                </c:pt>
                <c:pt idx="1">
                  <c:v>Comm</c:v>
                </c:pt>
                <c:pt idx="2">
                  <c:v>Ops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40</c:v>
                </c:pt>
                <c:pt idx="2">
                  <c:v>30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0.13467</cdr:x>
      <cdr:y>0.0895</cdr:y>
    </cdr:from>
    <cdr:to>
      <cdr:x>0.8696</cdr:x>
      <cdr:y>0.73068</cdr:y>
    </cdr:to>
    <cdr:grpSp>
      <cdr:nvGrpSpPr>
        <cdr:cNvPr id="5" name="Group 4"/>
        <cdr:cNvGrpSpPr/>
      </cdr:nvGrpSpPr>
      <cdr:grpSpPr>
        <a:xfrm xmlns:a="http://schemas.openxmlformats.org/drawingml/2006/main">
          <a:off x="1194223" y="482508"/>
          <a:ext cx="6517194" cy="3456697"/>
          <a:chOff x="1277389" y="997894"/>
          <a:chExt cx="6517179" cy="3456689"/>
        </a:xfrm>
      </cdr:grpSpPr>
      <cdr:sp macro="" textlink="">
        <cdr:nvSpPr>
          <cdr:cNvPr id="2" name="TextBox 1"/>
          <cdr:cNvSpPr txBox="1"/>
        </cdr:nvSpPr>
        <cdr:spPr>
          <a:xfrm xmlns:a="http://schemas.openxmlformats.org/drawingml/2006/main">
            <a:off x="4732686" y="997894"/>
            <a:ext cx="3061882" cy="119562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/>
          <a:p xmlns:a="http://schemas.openxmlformats.org/drawingml/2006/main">
            <a:pPr algn="ctr"/>
            <a:r>
              <a:rPr lang="en-US" sz="2400" b="1" dirty="0" smtClean="0">
                <a:solidFill>
                  <a:schemeClr val="tx1"/>
                </a:solidFill>
              </a:rPr>
              <a:t>Data Collection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chemeClr val="tx1"/>
                </a:solidFill>
              </a:rPr>
              <a:t>Knowledge Creation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00"/>
                </a:solidFill>
              </a:rPr>
              <a:t>(Info Management)</a:t>
            </a:r>
          </a:p>
          <a:p xmlns:a="http://schemas.openxmlformats.org/drawingml/2006/main">
            <a:pPr algn="ctr"/>
            <a:endParaRPr lang="en-US" sz="2400" b="1" dirty="0" smtClean="0">
              <a:solidFill>
                <a:schemeClr val="bg1"/>
              </a:solidFill>
            </a:endParaRPr>
          </a:p>
        </cdr:txBody>
      </cdr:sp>
      <cdr:sp macro="" textlink="">
        <cdr:nvSpPr>
          <cdr:cNvPr id="3" name="TextBox 1"/>
          <cdr:cNvSpPr txBox="1"/>
        </cdr:nvSpPr>
        <cdr:spPr>
          <a:xfrm xmlns:a="http://schemas.openxmlformats.org/drawingml/2006/main">
            <a:off x="1277389" y="997895"/>
            <a:ext cx="2904605" cy="119562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Arial"/>
              </a:defRPr>
            </a:lvl1pPr>
            <a:lvl2pPr marL="457200" indent="0">
              <a:defRPr sz="1100">
                <a:latin typeface="Arial"/>
              </a:defRPr>
            </a:lvl2pPr>
            <a:lvl3pPr marL="914400" indent="0">
              <a:defRPr sz="1100">
                <a:latin typeface="Arial"/>
              </a:defRPr>
            </a:lvl3pPr>
            <a:lvl4pPr marL="1371600" indent="0">
              <a:defRPr sz="1100">
                <a:latin typeface="Arial"/>
              </a:defRPr>
            </a:lvl4pPr>
            <a:lvl5pPr marL="1828800" indent="0">
              <a:defRPr sz="1100">
                <a:latin typeface="Arial"/>
              </a:defRPr>
            </a:lvl5pPr>
            <a:lvl6pPr marL="2286000" indent="0">
              <a:defRPr sz="1100">
                <a:latin typeface="Arial"/>
              </a:defRPr>
            </a:lvl6pPr>
            <a:lvl7pPr marL="2743200" indent="0">
              <a:defRPr sz="1100">
                <a:latin typeface="Arial"/>
              </a:defRPr>
            </a:lvl7pPr>
            <a:lvl8pPr marL="3200400" indent="0">
              <a:defRPr sz="1100">
                <a:latin typeface="Arial"/>
              </a:defRPr>
            </a:lvl8pPr>
            <a:lvl9pPr marL="3657600" indent="0">
              <a:defRPr sz="1100">
                <a:latin typeface="Arial"/>
              </a:defRPr>
            </a:lvl9pPr>
          </a:lstStyle>
          <a:p xmlns:a="http://schemas.openxmlformats.org/drawingml/2006/main">
            <a:pPr algn="ctr"/>
            <a:r>
              <a:rPr lang="en-US" sz="2400" b="1" dirty="0" smtClean="0">
                <a:solidFill>
                  <a:srgbClr val="FFFFFF"/>
                </a:solidFill>
              </a:rPr>
              <a:t>Network Ops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FF"/>
                </a:solidFill>
              </a:rPr>
              <a:t>Network Security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00"/>
                </a:solidFill>
              </a:rPr>
              <a:t>(Communications)</a:t>
            </a:r>
          </a:p>
        </cdr:txBody>
      </cdr:sp>
      <cdr:sp macro="" textlink="">
        <cdr:nvSpPr>
          <cdr:cNvPr id="4" name="TextBox 1"/>
          <cdr:cNvSpPr txBox="1"/>
        </cdr:nvSpPr>
        <cdr:spPr>
          <a:xfrm xmlns:a="http://schemas.openxmlformats.org/drawingml/2006/main">
            <a:off x="2474422" y="2505238"/>
            <a:ext cx="3823855" cy="194934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Arial"/>
              </a:defRPr>
            </a:lvl1pPr>
            <a:lvl2pPr marL="457200" indent="0">
              <a:defRPr sz="1100">
                <a:latin typeface="Arial"/>
              </a:defRPr>
            </a:lvl2pPr>
            <a:lvl3pPr marL="914400" indent="0">
              <a:defRPr sz="1100">
                <a:latin typeface="Arial"/>
              </a:defRPr>
            </a:lvl3pPr>
            <a:lvl4pPr marL="1371600" indent="0">
              <a:defRPr sz="1100">
                <a:latin typeface="Arial"/>
              </a:defRPr>
            </a:lvl4pPr>
            <a:lvl5pPr marL="1828800" indent="0">
              <a:defRPr sz="1100">
                <a:latin typeface="Arial"/>
              </a:defRPr>
            </a:lvl5pPr>
            <a:lvl6pPr marL="2286000" indent="0">
              <a:defRPr sz="1100">
                <a:latin typeface="Arial"/>
              </a:defRPr>
            </a:lvl6pPr>
            <a:lvl7pPr marL="2743200" indent="0">
              <a:defRPr sz="1100">
                <a:latin typeface="Arial"/>
              </a:defRPr>
            </a:lvl7pPr>
            <a:lvl8pPr marL="3200400" indent="0">
              <a:defRPr sz="1100">
                <a:latin typeface="Arial"/>
              </a:defRPr>
            </a:lvl8pPr>
            <a:lvl9pPr marL="3657600" indent="0">
              <a:defRPr sz="1100">
                <a:latin typeface="Arial"/>
              </a:defRPr>
            </a:lvl9pPr>
          </a:lstStyle>
          <a:p xmlns:a="http://schemas.openxmlformats.org/drawingml/2006/main">
            <a:pPr algn="ctr"/>
            <a:r>
              <a:rPr lang="en-US" sz="2400" b="1" dirty="0" smtClean="0">
                <a:solidFill>
                  <a:srgbClr val="FFFFFF"/>
                </a:solidFill>
              </a:rPr>
              <a:t>Legacy Enhancement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FF"/>
                </a:solidFill>
              </a:rPr>
              <a:t>Global Integrated Ops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FF"/>
                </a:solidFill>
              </a:rPr>
              <a:t>Administrative Ops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FF"/>
                </a:solidFill>
              </a:rPr>
              <a:t>Mission Assurance</a:t>
            </a:r>
          </a:p>
          <a:p xmlns:a="http://schemas.openxmlformats.org/drawingml/2006/main">
            <a:pPr algn="ctr"/>
            <a:r>
              <a:rPr lang="en-US" sz="2400" b="1" dirty="0" smtClean="0">
                <a:solidFill>
                  <a:srgbClr val="FFFF00"/>
                </a:solidFill>
              </a:rPr>
              <a:t>(Operations)</a:t>
            </a:r>
            <a:endParaRPr lang="en-US" sz="2400" b="1" dirty="0">
              <a:solidFill>
                <a:srgbClr val="FFFF00"/>
              </a:solidFill>
            </a:endParaRPr>
          </a:p>
        </cdr:txBody>
      </cdr:sp>
    </cdr:grpSp>
  </cdr:relSizeAnchor>
  <cdr:relSizeAnchor xmlns:cdr="http://schemas.openxmlformats.org/drawingml/2006/chartDrawing">
    <cdr:from>
      <cdr:x>0.20405</cdr:x>
      <cdr:y>0.76734</cdr:y>
    </cdr:from>
    <cdr:to>
      <cdr:x>0.78712</cdr:x>
      <cdr:y>0.8602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809431" y="4136820"/>
          <a:ext cx="5170534" cy="500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en-US" sz="2400" b="1" i="1" dirty="0" smtClean="0">
              <a:solidFill>
                <a:srgbClr val="FFFFFF"/>
              </a:solidFill>
            </a:rPr>
            <a:t>Actions </a:t>
          </a:r>
          <a:r>
            <a:rPr lang="en-US" sz="2400" b="1" i="1" u="sng" dirty="0" smtClean="0">
              <a:solidFill>
                <a:srgbClr val="FFFFFF"/>
              </a:solidFill>
            </a:rPr>
            <a:t>in</a:t>
          </a:r>
          <a:r>
            <a:rPr lang="en-US" sz="2400" b="1" i="1" dirty="0" smtClean="0">
              <a:solidFill>
                <a:srgbClr val="FFFFFF"/>
              </a:solidFill>
            </a:rPr>
            <a:t> &amp; through Cyberspace</a:t>
          </a:r>
          <a:endParaRPr lang="en-US" sz="2400" b="1" i="1" dirty="0" smtClean="0">
            <a:solidFill>
              <a:srgbClr val="FFFF00"/>
            </a:solidFill>
          </a:endParaRPr>
        </a:p>
        <a:p xmlns:a="http://schemas.openxmlformats.org/drawingml/2006/main">
          <a:pPr algn="ctr"/>
          <a:endParaRPr lang="en-US" sz="2400" b="1" dirty="0" smtClean="0">
            <a:solidFill>
              <a:srgbClr val="FFFFFF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defTabSz="93821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algn="r" defTabSz="93821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570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64050"/>
            <a:ext cx="5607050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4925"/>
            <a:ext cx="30384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defTabSz="93821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24925"/>
            <a:ext cx="30384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algn="r" defTabSz="938213">
              <a:defRPr sz="1200"/>
            </a:lvl1pPr>
          </a:lstStyle>
          <a:p>
            <a:pPr>
              <a:defRPr/>
            </a:pPr>
            <a:fld id="{E9BB6255-E7F6-4310-8899-62478B469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FD538A-4C78-416F-8256-C49A5BE184C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EE65F91D-0B9C-4297-9303-D3A5932E2113}" type="slidenum">
              <a:rPr lang="en-US" smtClean="0"/>
              <a:pPr defTabSz="912813"/>
              <a:t>6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en-US" sz="8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DAE33C36-CDD9-4C91-B632-43877E2481D9}" type="slidenum">
              <a:rPr lang="en-US" smtClean="0"/>
              <a:pPr defTabSz="912813"/>
              <a:t>10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5425" indent="-225425"/>
            <a:endParaRPr lang="en-US" smtClean="0"/>
          </a:p>
          <a:p>
            <a:pPr marL="677863" lvl="1" indent="-225425"/>
            <a:endParaRPr lang="en-US" smtClean="0"/>
          </a:p>
          <a:p>
            <a:pPr marL="677863" lvl="1" indent="-225425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970338" y="8924925"/>
            <a:ext cx="30384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744" tIns="46872" rIns="93744" bIns="46872" anchor="b"/>
          <a:lstStyle/>
          <a:p>
            <a:pPr algn="r" defTabSz="925513"/>
            <a:fld id="{5FCFCD5C-730A-4776-B55C-86819DE372A8}" type="slidenum">
              <a:rPr lang="en-US" sz="1200"/>
              <a:pPr algn="r" defTabSz="925513"/>
              <a:t>11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E94A1E0F-E9B7-4B99-BDCD-FF56AA281ADF}" type="slidenum">
              <a:rPr lang="en-US" smtClean="0"/>
              <a:pPr defTabSz="912813"/>
              <a:t>15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Source:  Global Commerce</a:t>
            </a:r>
            <a:r>
              <a:rPr lang="en-US" baseline="0" dirty="0" smtClean="0"/>
              <a:t> Initiative Report, “2016:  Future Value Chain”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FD538A-4C78-416F-8256-C49A5BE184C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 Situational Awareness (As States Allow)</a:t>
            </a:r>
          </a:p>
          <a:p>
            <a:r>
              <a:rPr lang="en-US" dirty="0" smtClean="0"/>
              <a:t>Enhanced Anomalous Behavior Detection</a:t>
            </a:r>
          </a:p>
          <a:p>
            <a:r>
              <a:rPr lang="en-US" dirty="0" smtClean="0"/>
              <a:t>DoD Attack Vector Support (through Guard)</a:t>
            </a:r>
          </a:p>
          <a:p>
            <a:r>
              <a:rPr lang="en-US" dirty="0" smtClean="0"/>
              <a:t>Multi-state Cyber Resiliency Opportunities</a:t>
            </a:r>
          </a:p>
          <a:p>
            <a:r>
              <a:rPr lang="en-US" dirty="0" smtClean="0"/>
              <a:t>Large-scale Enterprise Network Operations</a:t>
            </a:r>
          </a:p>
          <a:p>
            <a:r>
              <a:rPr lang="en-US" dirty="0" smtClean="0"/>
              <a:t>Active Defense Tools Research Focused On State Needs</a:t>
            </a:r>
          </a:p>
          <a:p>
            <a:r>
              <a:rPr lang="en-US" dirty="0" smtClean="0"/>
              <a:t>Cyber Assurance Research And Support</a:t>
            </a:r>
          </a:p>
          <a:p>
            <a:r>
              <a:rPr lang="en-US" dirty="0" smtClean="0"/>
              <a:t>Cyber Workforce Education And Training Programs</a:t>
            </a:r>
          </a:p>
          <a:p>
            <a:r>
              <a:rPr lang="en-US" dirty="0" smtClean="0"/>
              <a:t>Cyber Assurance And Defense Advocacy</a:t>
            </a:r>
          </a:p>
          <a:p>
            <a:r>
              <a:rPr lang="en-US" dirty="0" smtClean="0"/>
              <a:t>Cyber Defense Collaboration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BB6255-E7F6-4310-8899-62478B46925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200E1-D1B2-4D4E-B6BB-3120AE379A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048000" y="76200"/>
            <a:ext cx="2761488" cy="914400"/>
            <a:chOff x="152400" y="5791200"/>
            <a:chExt cx="2761488" cy="914400"/>
          </a:xfrm>
        </p:grpSpPr>
        <p:pic>
          <p:nvPicPr>
            <p:cNvPr id="12" name="Picture 11" descr="CIC Logo.jpg"/>
            <p:cNvPicPr>
              <a:picLocks noChangeAspect="1"/>
            </p:cNvPicPr>
            <p:nvPr/>
          </p:nvPicPr>
          <p:blipFill>
            <a:blip r:embed="rId2" cstate="print"/>
            <a:srcRect t="7693"/>
            <a:stretch>
              <a:fillRect/>
            </a:stretch>
          </p:blipFill>
          <p:spPr>
            <a:xfrm>
              <a:off x="157988" y="5791200"/>
              <a:ext cx="2755900" cy="914400"/>
            </a:xfrm>
            <a:prstGeom prst="rect">
              <a:avLst/>
            </a:prstGeom>
            <a:ln w="57150">
              <a:noFill/>
            </a:ln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152400" y="6705600"/>
              <a:ext cx="2761488" cy="0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620000" cy="10668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9F74F-BD4A-48E0-8A5E-A0D3FE16F5E6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03882B-853A-4AC1-B380-3D379EFE79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CIC Logo.jpg"/>
          <p:cNvPicPr>
            <a:picLocks noChangeAspect="1"/>
          </p:cNvPicPr>
          <p:nvPr userDrawn="1"/>
        </p:nvPicPr>
        <p:blipFill>
          <a:blip r:embed="rId2" cstate="print"/>
          <a:srcRect t="7693" r="72553"/>
          <a:stretch>
            <a:fillRect/>
          </a:stretch>
        </p:blipFill>
        <p:spPr>
          <a:xfrm>
            <a:off x="152400" y="76200"/>
            <a:ext cx="914400" cy="914400"/>
          </a:xfrm>
          <a:prstGeom prst="rect">
            <a:avLst/>
          </a:prstGeom>
          <a:ln w="57150"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B5464-E4AB-4846-8676-143E7F04EF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620000" cy="9906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7"/>
            <a:ext cx="4038600" cy="4830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7"/>
            <a:ext cx="4038600" cy="4830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782EF-F2CC-4541-A29D-7DB8CCF98A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4" name="Picture 13" descr="CIC Logo.jpg"/>
          <p:cNvPicPr>
            <a:picLocks noChangeAspect="1"/>
          </p:cNvPicPr>
          <p:nvPr userDrawn="1"/>
        </p:nvPicPr>
        <p:blipFill>
          <a:blip r:embed="rId2" cstate="print"/>
          <a:srcRect t="7693" r="72553"/>
          <a:stretch>
            <a:fillRect/>
          </a:stretch>
        </p:blipFill>
        <p:spPr>
          <a:xfrm>
            <a:off x="152400" y="76200"/>
            <a:ext cx="914400" cy="914400"/>
          </a:xfrm>
          <a:prstGeom prst="rect">
            <a:avLst/>
          </a:prstGeom>
          <a:ln w="57150"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29EEBF-0045-4E1F-808C-75D0911BF3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620000" cy="10668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A3E1D-65B4-4B70-9F87-E625154188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 descr="CIC Logo.jpg"/>
          <p:cNvPicPr>
            <a:picLocks noChangeAspect="1"/>
          </p:cNvPicPr>
          <p:nvPr userDrawn="1"/>
        </p:nvPicPr>
        <p:blipFill>
          <a:blip r:embed="rId2" cstate="print"/>
          <a:srcRect t="7693" r="72553"/>
          <a:stretch>
            <a:fillRect/>
          </a:stretch>
        </p:blipFill>
        <p:spPr>
          <a:xfrm>
            <a:off x="152400" y="76200"/>
            <a:ext cx="914400" cy="914400"/>
          </a:xfrm>
          <a:prstGeom prst="rect">
            <a:avLst/>
          </a:prstGeom>
          <a:ln w="57150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746325-157A-4451-B894-9E183157D2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F3B47C-8CF5-418C-AF97-D29621925F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33B78-A89D-4259-A041-83C915995F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BD031-9C80-4C2E-BB91-E65036B662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9CC149-2A2B-4C0D-BABA-25C7AC1B78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rgbClr val="B50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457200"/>
            <a:ext cx="7543800" cy="1981200"/>
          </a:xfrm>
        </p:spPr>
        <p:txBody>
          <a:bodyPr/>
          <a:lstStyle>
            <a:lvl1pPr algn="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200E1-D1B2-4D4E-B6BB-3120AE379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" name="Picture 7" descr="SCWC2010_HORIZ_RGB_DKB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902325"/>
            <a:ext cx="381000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7772400" cy="2819400"/>
          </a:xfrm>
        </p:spPr>
        <p:txBody>
          <a:bodyPr>
            <a:normAutofit/>
          </a:bodyPr>
          <a:lstStyle>
            <a:lvl1pPr marL="287338" indent="-287338" algn="l" eaLnBrk="1" hangingPunct="1">
              <a:buFont typeface="Wingdings" pitchFamily="-60" charset="2"/>
              <a:buChar char="§"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B9D54A-454F-4446-8884-14F87F72A1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1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9791"/>
            <a:ext cx="7772400" cy="3354765"/>
          </a:xfrm>
        </p:spPr>
        <p:txBody>
          <a:bodyPr>
            <a:spAutoFit/>
          </a:bodyPr>
          <a:lstStyle/>
          <a:p>
            <a:r>
              <a:rPr lang="en-US" sz="4000" b="1" i="1" dirty="0" smtClean="0"/>
              <a:t>Perspectives on</a:t>
            </a:r>
            <a:br>
              <a:rPr lang="en-US" sz="4000" b="1" i="1" dirty="0" smtClean="0"/>
            </a:br>
            <a:r>
              <a:rPr lang="en-US" sz="4000" b="1" i="1" dirty="0" smtClean="0"/>
              <a:t>Cyberspace Research </a:t>
            </a:r>
            <a:r>
              <a:rPr lang="en-US" sz="4000" b="1" i="1" dirty="0" smtClean="0"/>
              <a:t>Needs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b="1" dirty="0" smtClean="0">
                <a:solidFill>
                  <a:srgbClr val="002D86"/>
                </a:solidFill>
              </a:rPr>
              <a:t>Cyber Research Workshop</a:t>
            </a:r>
            <a:r>
              <a:rPr lang="en-US" sz="2800" b="1" dirty="0" smtClean="0">
                <a:solidFill>
                  <a:srgbClr val="002D86"/>
                </a:solidFill>
              </a:rPr>
              <a:t/>
            </a:r>
            <a:br>
              <a:rPr lang="en-US" sz="2800" b="1" dirty="0" smtClean="0">
                <a:solidFill>
                  <a:srgbClr val="002D86"/>
                </a:solidFill>
              </a:rPr>
            </a:br>
            <a:r>
              <a:rPr lang="en-US" sz="2800" b="1" dirty="0" smtClean="0">
                <a:solidFill>
                  <a:srgbClr val="002D86"/>
                </a:solidFill>
              </a:rPr>
              <a:t>Louisiana Tech University</a:t>
            </a:r>
            <a:br>
              <a:rPr lang="en-US" sz="2800" b="1" dirty="0" smtClean="0">
                <a:solidFill>
                  <a:srgbClr val="002D86"/>
                </a:solidFill>
              </a:rPr>
            </a:br>
            <a:r>
              <a:rPr lang="en-US" sz="2800" b="1" dirty="0" smtClean="0">
                <a:solidFill>
                  <a:srgbClr val="002D86"/>
                </a:solidFill>
              </a:rPr>
              <a:t>Center for Secure Cyberspace</a:t>
            </a:r>
            <a:endParaRPr lang="en-US" sz="2800" b="1" dirty="0">
              <a:solidFill>
                <a:srgbClr val="002D8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6400800" cy="1219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Lt General Bob Elder, USAF (Retired)</a:t>
            </a:r>
          </a:p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15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November 2010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Evolving Cyber Environment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Cyber and Cyber-enabled Business Operations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Cyber Security and Defense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Mission Assurance</a:t>
            </a:r>
            <a:endParaRPr lang="en-US" sz="2800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Exploiting Cyberspace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Operational &amp; Strategic Cyber Leaders</a:t>
            </a:r>
            <a:endParaRPr lang="en-US" sz="2800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/>
          </p:cNvSpPr>
          <p:nvPr/>
        </p:nvSpPr>
        <p:spPr bwMode="auto">
          <a:xfrm>
            <a:off x="228600" y="1066800"/>
            <a:ext cx="8763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791200"/>
            <a:ext cx="85344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noAutofit/>
          </a:bodyPr>
          <a:lstStyle/>
          <a:p>
            <a:pPr algn="ctr"/>
            <a:r>
              <a:rPr lang="en-US" sz="2400" b="1" dirty="0" smtClean="0"/>
              <a:t>The Nation requires cyber </a:t>
            </a:r>
            <a:r>
              <a:rPr lang="en-US" sz="2400" b="1" u="sng" dirty="0" smtClean="0"/>
              <a:t>and</a:t>
            </a:r>
            <a:r>
              <a:rPr lang="en-US" sz="2400" b="1" dirty="0" smtClean="0"/>
              <a:t> cyber security expertise</a:t>
            </a:r>
            <a:endParaRPr lang="en-US" sz="24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Cyber Environment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National Focus is on cyber security—$18B in FYDP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Effort limited to federal government networks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Critical need for state and local government, commercial, and private use network protection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World focus is development of cyberspace for global business—leaders are found outside the United States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Information now a commodity; knowledge management tools and services prevent information overload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Value Chain is changing—consumers interact with businesses to develop tailored products (Dell)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/>
              <a:t>Social networking drives behaviors, choices, politics</a:t>
            </a:r>
          </a:p>
          <a:p>
            <a:endParaRPr lang="en-US" sz="2400" b="1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Cyber Functional Elements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066800"/>
          <a:ext cx="8867775" cy="539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 bwMode="auto">
          <a:xfrm>
            <a:off x="2194560" y="1305098"/>
            <a:ext cx="4621876" cy="4405745"/>
          </a:xfrm>
          <a:prstGeom prst="ellipse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algn="ctr"/>
            <a:r>
              <a:rPr lang="en-US" sz="2800" b="1" u="sng" dirty="0" smtClean="0">
                <a:solidFill>
                  <a:schemeClr val="bg1"/>
                </a:solidFill>
              </a:rPr>
              <a:t>ATTRIBUTES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Anonymity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Alter Egos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Time &amp; Distance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Virtual Presence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Info as Commodity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Smart Agents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of Cyberspace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5D089-B2C4-48A8-A38A-28AB7C57C35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3427181" y="5428210"/>
            <a:ext cx="2270587" cy="5153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Infrastructure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427181" y="1191490"/>
            <a:ext cx="2270587" cy="5153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Political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6206389" y="2391289"/>
            <a:ext cx="2270587" cy="5153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Economic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23452" y="2394059"/>
            <a:ext cx="2270587" cy="5153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Military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6292287" y="4035937"/>
            <a:ext cx="2270587" cy="5153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Information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609600" y="4038707"/>
            <a:ext cx="2270587" cy="5153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Social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304800" y="3810000"/>
            <a:ext cx="4114800" cy="257556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038600" cy="53340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</a:pPr>
            <a:r>
              <a:rPr lang="en-US" sz="2400" b="1" u="sng" dirty="0" smtClean="0"/>
              <a:t>Ways</a:t>
            </a:r>
            <a:r>
              <a:rPr lang="en-US" sz="2400" b="1" dirty="0" smtClean="0"/>
              <a:t>: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Information Operations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Network Operations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Kinetic Actions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Law Enforcement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Counterintelligence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Enablers</a:t>
            </a:r>
            <a:r>
              <a:rPr lang="en-US" sz="2400" b="1" dirty="0" smtClean="0">
                <a:solidFill>
                  <a:schemeClr val="tx1"/>
                </a:solidFill>
              </a:rPr>
              <a:t>: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</a:rPr>
              <a:t>Science &amp; Technology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</a:rPr>
              <a:t>Partnering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</a:rPr>
              <a:t>Intelligence Support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</a:rPr>
              <a:t>Law and policy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</a:rPr>
              <a:t>Trained personnel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6FEA80F-DAA2-4788-BFEA-DAF49E23BC3D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title"/>
          </p:nvPr>
        </p:nvSpPr>
        <p:spPr>
          <a:xfrm>
            <a:off x="1230313" y="0"/>
            <a:ext cx="7577137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</a:rPr>
              <a:t>National Military Strategy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for Cyberspace Ops (NMS-CO)</a:t>
            </a:r>
          </a:p>
        </p:txBody>
      </p:sp>
      <p:sp>
        <p:nvSpPr>
          <p:cNvPr id="1536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4267200" cy="5257800"/>
          </a:xfrm>
        </p:spPr>
        <p:txBody>
          <a:bodyPr/>
          <a:lstStyle/>
          <a:p>
            <a:pPr eaLnBrk="1" hangingPunct="1"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</a:pPr>
            <a:r>
              <a:rPr lang="en-US" sz="2400" b="1" u="sng" dirty="0" smtClean="0"/>
              <a:t>Joint Capability Areas</a:t>
            </a:r>
            <a:r>
              <a:rPr lang="en-US" sz="2400" b="1" dirty="0" smtClean="0"/>
              <a:t>: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err="1" smtClean="0"/>
              <a:t>Battlespace</a:t>
            </a:r>
            <a:r>
              <a:rPr lang="en-US" sz="2400" b="1" dirty="0" smtClean="0"/>
              <a:t> Awareness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Force Generation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Command and Control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Information Operations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Net-centric Operations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Global Deterrence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Homeland Defense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Interagency Integration</a:t>
            </a:r>
          </a:p>
          <a:p>
            <a:pPr eaLnBrk="1" hangingPunct="1"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Non-governmental organization coordination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Civilian Cyberspace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88" y="1219200"/>
            <a:ext cx="8397875" cy="4975225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Establish Networks – TELECOMs, ISPs, Businesses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Maintain Networks (Security) – CIOs, CTOs, CISOs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Defend Networks (Business) – COOs, Associations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Business Ops Assurance – Risk Management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Ops through Cyber – Business Enhancement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Ops through Cyber – Marketing/Sales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Ops through Cyber – Knowledge Management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Ops in Cyber – Virtual Travel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Ops in Cyber – Virtual Presence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Ops in Cyber – Producer/Consumer Dialogue</a:t>
            </a: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3B0D1D-53B0-4BF3-9C28-D4946D9B244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Cyber </a:t>
            </a:r>
            <a:r>
              <a:rPr lang="en-US" u="sng" dirty="0" smtClean="0"/>
              <a:t>Security</a:t>
            </a:r>
            <a:r>
              <a:rPr lang="en-US" dirty="0" smtClean="0"/>
              <a:t> Players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dirty="0" smtClean="0">
                <a:solidFill>
                  <a:srgbClr val="002D86"/>
                </a:solidFill>
              </a:rPr>
              <a:t>	</a:t>
            </a:r>
            <a:r>
              <a:rPr lang="en-US" sz="2400" b="1" u="sng" dirty="0" smtClean="0">
                <a:solidFill>
                  <a:srgbClr val="002D86"/>
                </a:solidFill>
              </a:rPr>
              <a:t>Defense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Law Enforcement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Intelligence Community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Homeland Security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Counterintelligence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Military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Industry Consortiums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Regulatory Agencies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Commercial Providers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dirty="0" smtClean="0"/>
              <a:t>	</a:t>
            </a:r>
            <a:r>
              <a:rPr lang="en-US" sz="2400" b="1" u="sng" dirty="0" smtClean="0">
                <a:solidFill>
                  <a:srgbClr val="C00000"/>
                </a:solidFill>
              </a:rPr>
              <a:t>Potential Adversaries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Organized Crime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International Terrorists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Domestic Terrorists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Nation-State Intelligence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Nation-State Military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Industrial Intelligence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b="1" dirty="0" smtClean="0"/>
              <a:t>Cyber “Vandals”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95D089-B2C4-48A8-A38A-28AB7C57C35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914400" y="76200"/>
            <a:ext cx="77724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3800" b="1" dirty="0">
                <a:solidFill>
                  <a:schemeClr val="tx2"/>
                </a:solidFill>
              </a:rPr>
              <a:t>Full Spectrum Cyber Defense</a:t>
            </a:r>
          </a:p>
        </p:txBody>
      </p:sp>
      <p:sp>
        <p:nvSpPr>
          <p:cNvPr id="8195" name="Content Placeholder 51"/>
          <p:cNvSpPr txBox="1">
            <a:spLocks/>
          </p:cNvSpPr>
          <p:nvPr/>
        </p:nvSpPr>
        <p:spPr bwMode="auto">
          <a:xfrm>
            <a:off x="5051425" y="1066800"/>
            <a:ext cx="3867150" cy="497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400" b="1" u="sng" dirty="0">
                <a:solidFill>
                  <a:srgbClr val="000000"/>
                </a:solidFill>
              </a:rPr>
              <a:t>Cyberspace Typology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Private/Open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Commercial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Regulated Commercial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Government (.</a:t>
            </a:r>
            <a:r>
              <a:rPr lang="en-US" sz="2400" b="1" dirty="0" err="1">
                <a:solidFill>
                  <a:srgbClr val="000000"/>
                </a:solidFill>
              </a:rPr>
              <a:t>gov</a:t>
            </a:r>
            <a:r>
              <a:rPr lang="en-US" sz="2400" b="1" dirty="0">
                <a:solidFill>
                  <a:srgbClr val="000000"/>
                </a:solidFill>
              </a:rPr>
              <a:t>)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Military (Admin)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Military (Ops)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Economic Security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Public Safety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WMD/E Defense/I&amp;W</a:t>
            </a:r>
          </a:p>
        </p:txBody>
      </p: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323850" y="1143000"/>
            <a:ext cx="4608513" cy="4879975"/>
            <a:chOff x="578928" y="1418431"/>
            <a:chExt cx="4607679" cy="4879975"/>
          </a:xfrm>
        </p:grpSpPr>
        <p:sp>
          <p:nvSpPr>
            <p:cNvPr id="8223" name="Rectangle 5"/>
            <p:cNvSpPr>
              <a:spLocks noChangeArrowheads="1"/>
            </p:cNvSpPr>
            <p:nvPr/>
          </p:nvSpPr>
          <p:spPr bwMode="auto">
            <a:xfrm rot="-5400000">
              <a:off x="-1478472" y="3494088"/>
              <a:ext cx="4879975" cy="728662"/>
            </a:xfrm>
            <a:prstGeom prst="rect">
              <a:avLst/>
            </a:prstGeom>
            <a:solidFill>
              <a:srgbClr val="3333CC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solidFill>
                    <a:srgbClr val="FFFF00"/>
                  </a:solidFill>
                </a:rPr>
                <a:t>Global Information Grid</a:t>
              </a:r>
              <a:br>
                <a:rPr lang="en-US" sz="2400">
                  <a:solidFill>
                    <a:srgbClr val="FFFF00"/>
                  </a:solidFill>
                </a:rPr>
              </a:br>
              <a:r>
                <a:rPr lang="en-US" sz="2400">
                  <a:solidFill>
                    <a:srgbClr val="FFFF00"/>
                  </a:solidFill>
                </a:rPr>
                <a:t>and DOD Networks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 rot="-5400000">
              <a:off x="-755566" y="3494154"/>
              <a:ext cx="4879975" cy="728530"/>
            </a:xfrm>
            <a:prstGeom prst="rect">
              <a:avLst/>
            </a:prstGeom>
            <a:gradFill rotWithShape="1">
              <a:gsLst>
                <a:gs pos="0">
                  <a:srgbClr val="3333CC"/>
                </a:gs>
                <a:gs pos="100000">
                  <a:srgbClr val="9494E4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US Government</a:t>
              </a:r>
              <a:b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Cyberspace</a:t>
              </a:r>
            </a:p>
          </p:txBody>
        </p:sp>
        <p:sp>
          <p:nvSpPr>
            <p:cNvPr id="8225" name="Rectangle 7"/>
            <p:cNvSpPr>
              <a:spLocks noChangeArrowheads="1"/>
            </p:cNvSpPr>
            <p:nvPr/>
          </p:nvSpPr>
          <p:spPr bwMode="auto">
            <a:xfrm rot="-5400000">
              <a:off x="-30672" y="3494088"/>
              <a:ext cx="4879975" cy="728662"/>
            </a:xfrm>
            <a:prstGeom prst="rect">
              <a:avLst/>
            </a:prstGeom>
            <a:solidFill>
              <a:srgbClr val="9494E4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/>
                <a:t>State &amp; Local</a:t>
              </a:r>
              <a:br>
                <a:rPr lang="en-US" sz="2400" b="1"/>
              </a:br>
              <a:r>
                <a:rPr lang="en-US" sz="2400" b="1"/>
                <a:t> Gov’t Cyberspace</a:t>
              </a: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762933" y="1420018"/>
              <a:ext cx="2418912" cy="487203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b="1" dirty="0"/>
                <a:t>Other US</a:t>
              </a:r>
            </a:p>
            <a:p>
              <a:pPr algn="ctr">
                <a:defRPr/>
              </a:pPr>
              <a:r>
                <a:rPr lang="en-US" sz="2400" b="1" dirty="0" smtClean="0"/>
                <a:t>Cyberspace</a:t>
              </a:r>
            </a:p>
            <a:p>
              <a:pPr algn="ctr">
                <a:defRPr/>
              </a:pPr>
              <a:r>
                <a:rPr lang="en-US" sz="2400" b="1" dirty="0" smtClean="0"/>
                <a:t>(includes DIB)</a:t>
              </a:r>
              <a:endParaRPr lang="en-US" sz="2400" b="1" dirty="0"/>
            </a:p>
            <a:p>
              <a:pPr algn="ctr">
                <a:defRPr/>
              </a:pPr>
              <a:r>
                <a:rPr lang="en-US" sz="2400" b="1" dirty="0"/>
                <a:t>&amp;</a:t>
              </a:r>
            </a:p>
            <a:p>
              <a:pPr algn="ctr">
                <a:defRPr/>
              </a:pPr>
              <a:r>
                <a:rPr lang="en-US" sz="2400" b="1" dirty="0"/>
                <a:t>Associated</a:t>
              </a:r>
            </a:p>
            <a:p>
              <a:pPr algn="ctr">
                <a:defRPr/>
              </a:pPr>
              <a:r>
                <a:rPr lang="en-US" sz="2400" b="1" dirty="0"/>
                <a:t>Cyber</a:t>
              </a:r>
            </a:p>
            <a:p>
              <a:pPr algn="ctr">
                <a:defRPr/>
              </a:pPr>
              <a:r>
                <a:rPr lang="en-US" sz="2400" b="1" dirty="0"/>
                <a:t>Infrastructure</a:t>
              </a:r>
            </a:p>
          </p:txBody>
        </p:sp>
        <p:sp>
          <p:nvSpPr>
            <p:cNvPr id="8227" name="Line 11"/>
            <p:cNvSpPr>
              <a:spLocks noChangeShapeType="1"/>
            </p:cNvSpPr>
            <p:nvPr/>
          </p:nvSpPr>
          <p:spPr bwMode="auto">
            <a:xfrm>
              <a:off x="1321878" y="1419225"/>
              <a:ext cx="0" cy="4873625"/>
            </a:xfrm>
            <a:prstGeom prst="line">
              <a:avLst/>
            </a:prstGeom>
            <a:noFill/>
            <a:ln w="12700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8" name="Line 12"/>
            <p:cNvSpPr>
              <a:spLocks noChangeShapeType="1"/>
            </p:cNvSpPr>
            <p:nvPr/>
          </p:nvSpPr>
          <p:spPr bwMode="auto">
            <a:xfrm>
              <a:off x="2063240" y="1419225"/>
              <a:ext cx="0" cy="4873625"/>
            </a:xfrm>
            <a:prstGeom prst="line">
              <a:avLst/>
            </a:prstGeom>
            <a:noFill/>
            <a:ln w="12700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9" name="Line 15"/>
            <p:cNvSpPr>
              <a:spLocks noChangeShapeType="1"/>
            </p:cNvSpPr>
            <p:nvPr/>
          </p:nvSpPr>
          <p:spPr bwMode="auto">
            <a:xfrm>
              <a:off x="2758565" y="1419225"/>
              <a:ext cx="0" cy="4873625"/>
            </a:xfrm>
            <a:prstGeom prst="line">
              <a:avLst/>
            </a:prstGeom>
            <a:noFill/>
            <a:ln w="12700">
              <a:noFill/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Rectangle 17"/>
            <p:cNvSpPr>
              <a:spLocks noChangeArrowheads="1"/>
            </p:cNvSpPr>
            <p:nvPr/>
          </p:nvSpPr>
          <p:spPr bwMode="auto">
            <a:xfrm>
              <a:off x="578928" y="1421606"/>
              <a:ext cx="4607679" cy="487362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515938" y="4791075"/>
            <a:ext cx="4416425" cy="1087437"/>
            <a:chOff x="1730375" y="5043488"/>
            <a:chExt cx="4415592" cy="1087437"/>
          </a:xfrm>
        </p:grpSpPr>
        <p:sp>
          <p:nvSpPr>
            <p:cNvPr id="14" name="Flowchart: Predefined Process 13"/>
            <p:cNvSpPr/>
            <p:nvPr/>
          </p:nvSpPr>
          <p:spPr bwMode="auto">
            <a:xfrm>
              <a:off x="1730375" y="5697538"/>
              <a:ext cx="450765" cy="379412"/>
            </a:xfrm>
            <a:prstGeom prst="flowChartPredefinedProcess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lowchart: Connector 14"/>
            <p:cNvSpPr/>
            <p:nvPr/>
          </p:nvSpPr>
          <p:spPr bwMode="auto">
            <a:xfrm>
              <a:off x="3193774" y="5514975"/>
              <a:ext cx="336487" cy="322263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lowchart: Connector 15"/>
            <p:cNvSpPr/>
            <p:nvPr/>
          </p:nvSpPr>
          <p:spPr bwMode="auto">
            <a:xfrm>
              <a:off x="3963566" y="5807075"/>
              <a:ext cx="338074" cy="32385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lowchart: Connector 16"/>
            <p:cNvSpPr/>
            <p:nvPr/>
          </p:nvSpPr>
          <p:spPr bwMode="auto">
            <a:xfrm>
              <a:off x="3904840" y="5130800"/>
              <a:ext cx="338073" cy="322263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lowchart: Connector 17"/>
            <p:cNvSpPr/>
            <p:nvPr/>
          </p:nvSpPr>
          <p:spPr bwMode="auto">
            <a:xfrm>
              <a:off x="4566702" y="5511800"/>
              <a:ext cx="338074" cy="32385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lowchart: Connector 18"/>
            <p:cNvSpPr/>
            <p:nvPr/>
          </p:nvSpPr>
          <p:spPr bwMode="auto">
            <a:xfrm>
              <a:off x="5314274" y="5807075"/>
              <a:ext cx="338073" cy="32385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lowchart: Connector 19"/>
            <p:cNvSpPr/>
            <p:nvPr/>
          </p:nvSpPr>
          <p:spPr bwMode="auto">
            <a:xfrm>
              <a:off x="5298402" y="5102225"/>
              <a:ext cx="336487" cy="32385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8208" name="Straight Arrow Connector 29"/>
            <p:cNvCxnSpPr>
              <a:cxnSpLocks noChangeShapeType="1"/>
              <a:stCxn id="14" idx="3"/>
              <a:endCxn id="15" idx="2"/>
            </p:cNvCxnSpPr>
            <p:nvPr/>
          </p:nvCxnSpPr>
          <p:spPr bwMode="auto">
            <a:xfrm flipV="1">
              <a:off x="2180503" y="5676263"/>
              <a:ext cx="1012787" cy="21092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09" name="Straight Arrow Connector 30"/>
            <p:cNvCxnSpPr>
              <a:cxnSpLocks noChangeShapeType="1"/>
              <a:stCxn id="15" idx="3"/>
              <a:endCxn id="14" idx="3"/>
            </p:cNvCxnSpPr>
            <p:nvPr/>
          </p:nvCxnSpPr>
          <p:spPr bwMode="auto">
            <a:xfrm rot="5400000">
              <a:off x="2663327" y="5307784"/>
              <a:ext cx="96580" cy="106222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10" name="Straight Arrow Connector 33"/>
            <p:cNvCxnSpPr>
              <a:cxnSpLocks noChangeShapeType="1"/>
              <a:stCxn id="15" idx="7"/>
              <a:endCxn id="17" idx="3"/>
            </p:cNvCxnSpPr>
            <p:nvPr/>
          </p:nvCxnSpPr>
          <p:spPr bwMode="auto">
            <a:xfrm rot="5400000" flipH="1" flipV="1">
              <a:off x="3640609" y="5247095"/>
              <a:ext cx="155660" cy="47398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11" name="Straight Arrow Connector 36"/>
            <p:cNvCxnSpPr>
              <a:cxnSpLocks noChangeShapeType="1"/>
              <a:stCxn id="17" idx="5"/>
              <a:endCxn id="18" idx="1"/>
            </p:cNvCxnSpPr>
            <p:nvPr/>
          </p:nvCxnSpPr>
          <p:spPr bwMode="auto">
            <a:xfrm rot="16200000" flipH="1">
              <a:off x="4328658" y="5271747"/>
              <a:ext cx="153317" cy="42233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12" name="Straight Arrow Connector 39"/>
            <p:cNvCxnSpPr>
              <a:cxnSpLocks noChangeShapeType="1"/>
              <a:stCxn id="16" idx="2"/>
              <a:endCxn id="15" idx="5"/>
            </p:cNvCxnSpPr>
            <p:nvPr/>
          </p:nvCxnSpPr>
          <p:spPr bwMode="auto">
            <a:xfrm rot="10800000">
              <a:off x="3481446" y="5790610"/>
              <a:ext cx="483157" cy="17860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13" name="Straight Arrow Connector 42"/>
            <p:cNvCxnSpPr>
              <a:cxnSpLocks noChangeShapeType="1"/>
              <a:stCxn id="18" idx="3"/>
              <a:endCxn id="16" idx="6"/>
            </p:cNvCxnSpPr>
            <p:nvPr/>
          </p:nvCxnSpPr>
          <p:spPr bwMode="auto">
            <a:xfrm rot="5400000">
              <a:off x="4368867" y="5721597"/>
              <a:ext cx="180950" cy="31428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14" name="Straight Arrow Connector 45"/>
            <p:cNvCxnSpPr>
              <a:cxnSpLocks noChangeShapeType="1"/>
              <a:stCxn id="18" idx="7"/>
              <a:endCxn id="20" idx="3"/>
            </p:cNvCxnSpPr>
            <p:nvPr/>
          </p:nvCxnSpPr>
          <p:spPr bwMode="auto">
            <a:xfrm rot="5400000" flipH="1" flipV="1">
              <a:off x="5010888" y="5222447"/>
              <a:ext cx="181441" cy="49281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cxnSp>
          <p:nvCxnSpPr>
            <p:cNvPr id="8215" name="Straight Arrow Connector 48"/>
            <p:cNvCxnSpPr>
              <a:cxnSpLocks noChangeShapeType="1"/>
              <a:stCxn id="20" idx="6"/>
            </p:cNvCxnSpPr>
            <p:nvPr/>
          </p:nvCxnSpPr>
          <p:spPr bwMode="auto">
            <a:xfrm>
              <a:off x="5635625" y="5264150"/>
              <a:ext cx="510342" cy="16228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8216" name="Straight Arrow Connector 51"/>
            <p:cNvCxnSpPr>
              <a:cxnSpLocks noChangeShapeType="1"/>
              <a:endCxn id="19" idx="6"/>
            </p:cNvCxnSpPr>
            <p:nvPr/>
          </p:nvCxnSpPr>
          <p:spPr bwMode="auto">
            <a:xfrm rot="10800000" flipV="1">
              <a:off x="5653089" y="5861154"/>
              <a:ext cx="477889" cy="10784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cxnSp>
          <p:nvCxnSpPr>
            <p:cNvPr id="8217" name="Straight Arrow Connector 54"/>
            <p:cNvCxnSpPr>
              <a:cxnSpLocks noChangeShapeType="1"/>
              <a:stCxn id="19" idx="2"/>
              <a:endCxn id="18" idx="5"/>
            </p:cNvCxnSpPr>
            <p:nvPr/>
          </p:nvCxnSpPr>
          <p:spPr bwMode="auto">
            <a:xfrm rot="10800000">
              <a:off x="4855201" y="5788266"/>
              <a:ext cx="459785" cy="18095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31" name="Flowchart: Connector 30"/>
            <p:cNvSpPr/>
            <p:nvPr/>
          </p:nvSpPr>
          <p:spPr bwMode="auto">
            <a:xfrm>
              <a:off x="3200123" y="5043488"/>
              <a:ext cx="338073" cy="32385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lowchart: Connector 31"/>
            <p:cNvSpPr/>
            <p:nvPr/>
          </p:nvSpPr>
          <p:spPr bwMode="auto">
            <a:xfrm>
              <a:off x="2496992" y="5211763"/>
              <a:ext cx="338074" cy="32385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8220" name="Straight Arrow Connector 67"/>
            <p:cNvCxnSpPr>
              <a:cxnSpLocks noChangeShapeType="1"/>
              <a:stCxn id="14" idx="0"/>
              <a:endCxn id="32" idx="3"/>
            </p:cNvCxnSpPr>
            <p:nvPr/>
          </p:nvCxnSpPr>
          <p:spPr bwMode="auto">
            <a:xfrm rot="5400000" flipH="1" flipV="1">
              <a:off x="2146403" y="5297320"/>
              <a:ext cx="209072" cy="59099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21" name="Straight Arrow Connector 70"/>
            <p:cNvCxnSpPr>
              <a:cxnSpLocks noChangeShapeType="1"/>
              <a:stCxn id="32" idx="6"/>
              <a:endCxn id="31" idx="2"/>
            </p:cNvCxnSpPr>
            <p:nvPr/>
          </p:nvCxnSpPr>
          <p:spPr bwMode="auto">
            <a:xfrm flipV="1">
              <a:off x="2834595" y="5205198"/>
              <a:ext cx="365729" cy="16874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22" name="Straight Arrow Connector 73"/>
            <p:cNvCxnSpPr>
              <a:cxnSpLocks noChangeShapeType="1"/>
              <a:stCxn id="31" idx="6"/>
              <a:endCxn id="17" idx="2"/>
            </p:cNvCxnSpPr>
            <p:nvPr/>
          </p:nvCxnSpPr>
          <p:spPr bwMode="auto">
            <a:xfrm>
              <a:off x="3537919" y="5205198"/>
              <a:ext cx="368073" cy="8671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1828800" y="1143000"/>
            <a:ext cx="3124200" cy="4876800"/>
            <a:chOff x="1828800" y="1402080"/>
            <a:chExt cx="3124200" cy="4876800"/>
          </a:xfrm>
        </p:grpSpPr>
        <p:sp>
          <p:nvSpPr>
            <p:cNvPr id="36" name="Rectangle 35"/>
            <p:cNvSpPr/>
            <p:nvPr/>
          </p:nvSpPr>
          <p:spPr>
            <a:xfrm>
              <a:off x="1828800" y="1402080"/>
              <a:ext cx="3124200" cy="4876800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6000" y="1671638"/>
              <a:ext cx="2238375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bg1"/>
                  </a:solidFill>
                </a:rPr>
                <a:t>CADC FOCUS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1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Cyberspace Business Areas</a:t>
            </a:r>
          </a:p>
        </p:txBody>
      </p:sp>
      <p:sp>
        <p:nvSpPr>
          <p:cNvPr id="36868" name="Freeform 2"/>
          <p:cNvSpPr>
            <a:spLocks/>
          </p:cNvSpPr>
          <p:nvPr/>
        </p:nvSpPr>
        <p:spPr bwMode="auto">
          <a:xfrm>
            <a:off x="1638300" y="2781300"/>
            <a:ext cx="1555750" cy="1606550"/>
          </a:xfrm>
          <a:custGeom>
            <a:avLst/>
            <a:gdLst>
              <a:gd name="T0" fmla="*/ 0 w 1004"/>
              <a:gd name="T1" fmla="*/ 2147483647 h 1012"/>
              <a:gd name="T2" fmla="*/ 2147483647 w 1004"/>
              <a:gd name="T3" fmla="*/ 0 h 1012"/>
              <a:gd name="T4" fmla="*/ 2147483647 w 1004"/>
              <a:gd name="T5" fmla="*/ 2147483647 h 1012"/>
              <a:gd name="T6" fmla="*/ 2147483647 w 1004"/>
              <a:gd name="T7" fmla="*/ 2147483647 h 1012"/>
              <a:gd name="T8" fmla="*/ 0 w 1004"/>
              <a:gd name="T9" fmla="*/ 2147483647 h 10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4"/>
              <a:gd name="T16" fmla="*/ 0 h 1012"/>
              <a:gd name="T17" fmla="*/ 1004 w 1004"/>
              <a:gd name="T18" fmla="*/ 1012 h 10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4" h="1012">
                <a:moveTo>
                  <a:pt x="0" y="664"/>
                </a:moveTo>
                <a:lnTo>
                  <a:pt x="1004" y="0"/>
                </a:lnTo>
                <a:lnTo>
                  <a:pt x="1004" y="384"/>
                </a:lnTo>
                <a:lnTo>
                  <a:pt x="4" y="1012"/>
                </a:lnTo>
                <a:lnTo>
                  <a:pt x="0" y="664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9" name="AutoShape 3"/>
          <p:cNvSpPr>
            <a:spLocks noChangeArrowheads="1"/>
          </p:cNvSpPr>
          <p:nvPr/>
        </p:nvSpPr>
        <p:spPr bwMode="auto">
          <a:xfrm rot="5400000">
            <a:off x="2825750" y="311150"/>
            <a:ext cx="5572125" cy="70643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567 w 21600"/>
              <a:gd name="T13" fmla="*/ 6567 h 21600"/>
              <a:gd name="T14" fmla="*/ 15033 w 21600"/>
              <a:gd name="T15" fmla="*/ 1503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9534" y="21600"/>
                </a:lnTo>
                <a:lnTo>
                  <a:pt x="1206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69696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58838" y="2630487"/>
            <a:ext cx="2566987" cy="2767013"/>
            <a:chOff x="1936" y="1013"/>
            <a:chExt cx="1657" cy="1743"/>
          </a:xfrm>
        </p:grpSpPr>
        <p:sp>
          <p:nvSpPr>
            <p:cNvPr id="36890" name="Line 5"/>
            <p:cNvSpPr>
              <a:spLocks noChangeShapeType="1"/>
            </p:cNvSpPr>
            <p:nvPr/>
          </p:nvSpPr>
          <p:spPr bwMode="auto">
            <a:xfrm flipV="1">
              <a:off x="2178" y="2141"/>
              <a:ext cx="1116" cy="27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AutoShape 6"/>
            <p:cNvSpPr>
              <a:spLocks noChangeArrowheads="1"/>
            </p:cNvSpPr>
            <p:nvPr/>
          </p:nvSpPr>
          <p:spPr bwMode="auto">
            <a:xfrm rot="-1189204">
              <a:off x="2367" y="1417"/>
              <a:ext cx="702" cy="730"/>
            </a:xfrm>
            <a:prstGeom prst="irregularSeal1">
              <a:avLst/>
            </a:prstGeom>
            <a:solidFill>
              <a:schemeClr val="bg1">
                <a:alpha val="30196"/>
              </a:schemeClr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2" name="AutoShape 7"/>
            <p:cNvSpPr>
              <a:spLocks noChangeArrowheads="1"/>
            </p:cNvSpPr>
            <p:nvPr/>
          </p:nvSpPr>
          <p:spPr bwMode="auto">
            <a:xfrm rot="-1986355">
              <a:off x="1977" y="1013"/>
              <a:ext cx="1195" cy="774"/>
            </a:xfrm>
            <a:prstGeom prst="triangle">
              <a:avLst>
                <a:gd name="adj" fmla="val 33361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chemeClr val="tx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3" name="AutoShape 8"/>
            <p:cNvSpPr>
              <a:spLocks noChangeArrowheads="1"/>
            </p:cNvSpPr>
            <p:nvPr/>
          </p:nvSpPr>
          <p:spPr bwMode="auto">
            <a:xfrm rot="-2010428">
              <a:off x="1983" y="1790"/>
              <a:ext cx="1610" cy="626"/>
            </a:xfrm>
            <a:prstGeom prst="parallelogram">
              <a:avLst>
                <a:gd name="adj" fmla="val 64345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C0C0C0">
                    <a:alpha val="79999"/>
                  </a:srgbClr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chemeClr val="tx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4" name="Freeform 9"/>
            <p:cNvSpPr>
              <a:spLocks/>
            </p:cNvSpPr>
            <p:nvPr/>
          </p:nvSpPr>
          <p:spPr bwMode="auto">
            <a:xfrm rot="-1517910">
              <a:off x="1936" y="1248"/>
              <a:ext cx="611" cy="1508"/>
            </a:xfrm>
            <a:custGeom>
              <a:avLst/>
              <a:gdLst>
                <a:gd name="T0" fmla="*/ 2274 w 528"/>
                <a:gd name="T1" fmla="*/ 0 h 1644"/>
                <a:gd name="T2" fmla="*/ 285 w 528"/>
                <a:gd name="T3" fmla="*/ 508 h 1644"/>
                <a:gd name="T4" fmla="*/ 0 w 528"/>
                <a:gd name="T5" fmla="*/ 694 h 1644"/>
                <a:gd name="T6" fmla="*/ 1186 w 528"/>
                <a:gd name="T7" fmla="*/ 374 h 1644"/>
                <a:gd name="T8" fmla="*/ 2274 w 528"/>
                <a:gd name="T9" fmla="*/ 0 h 1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8"/>
                <a:gd name="T16" fmla="*/ 0 h 1644"/>
                <a:gd name="T17" fmla="*/ 528 w 528"/>
                <a:gd name="T18" fmla="*/ 1644 h 1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8" h="1644">
                  <a:moveTo>
                    <a:pt x="528" y="0"/>
                  </a:moveTo>
                  <a:lnTo>
                    <a:pt x="66" y="1206"/>
                  </a:lnTo>
                  <a:lnTo>
                    <a:pt x="0" y="1644"/>
                  </a:lnTo>
                  <a:lnTo>
                    <a:pt x="276" y="888"/>
                  </a:lnTo>
                  <a:lnTo>
                    <a:pt x="52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19050">
              <a:solidFill>
                <a:schemeClr val="tx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 rot="-500002">
            <a:off x="2178050" y="3252787"/>
            <a:ext cx="4786313" cy="1309688"/>
            <a:chOff x="2944" y="1762"/>
            <a:chExt cx="2285" cy="786"/>
          </a:xfrm>
        </p:grpSpPr>
        <p:sp>
          <p:nvSpPr>
            <p:cNvPr id="36883" name="AutoShape 12"/>
            <p:cNvSpPr>
              <a:spLocks noChangeArrowheads="1"/>
            </p:cNvSpPr>
            <p:nvPr/>
          </p:nvSpPr>
          <p:spPr bwMode="auto">
            <a:xfrm rot="-6485829">
              <a:off x="3970" y="736"/>
              <a:ext cx="160" cy="2212"/>
            </a:xfrm>
            <a:prstGeom prst="can">
              <a:avLst>
                <a:gd name="adj" fmla="val 345625"/>
              </a:avLst>
            </a:prstGeom>
            <a:solidFill>
              <a:srgbClr val="000080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4" name="AutoShape 13"/>
            <p:cNvSpPr>
              <a:spLocks noChangeArrowheads="1"/>
            </p:cNvSpPr>
            <p:nvPr/>
          </p:nvSpPr>
          <p:spPr bwMode="auto">
            <a:xfrm rot="-6219311">
              <a:off x="4012" y="798"/>
              <a:ext cx="159" cy="2224"/>
            </a:xfrm>
            <a:prstGeom prst="can">
              <a:avLst>
                <a:gd name="adj" fmla="val 349686"/>
              </a:avLst>
            </a:prstGeom>
            <a:solidFill>
              <a:srgbClr val="3366FF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5" name="AutoShape 14"/>
            <p:cNvSpPr>
              <a:spLocks noChangeArrowheads="1"/>
            </p:cNvSpPr>
            <p:nvPr/>
          </p:nvSpPr>
          <p:spPr bwMode="auto">
            <a:xfrm rot="-5917299">
              <a:off x="4019" y="888"/>
              <a:ext cx="160" cy="2242"/>
            </a:xfrm>
            <a:prstGeom prst="can">
              <a:avLst>
                <a:gd name="adj" fmla="val 350313"/>
              </a:avLst>
            </a:prstGeom>
            <a:solidFill>
              <a:srgbClr val="33CCCC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6" name="AutoShape 15"/>
            <p:cNvSpPr>
              <a:spLocks noChangeArrowheads="1"/>
            </p:cNvSpPr>
            <p:nvPr/>
          </p:nvSpPr>
          <p:spPr bwMode="auto">
            <a:xfrm rot="-5569512">
              <a:off x="4029" y="992"/>
              <a:ext cx="160" cy="2241"/>
            </a:xfrm>
            <a:prstGeom prst="can">
              <a:avLst>
                <a:gd name="adj" fmla="val 350156"/>
              </a:avLst>
            </a:prstGeom>
            <a:solidFill>
              <a:srgbClr val="008000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6887" name="AutoShape 16"/>
            <p:cNvSpPr>
              <a:spLocks noChangeArrowheads="1"/>
            </p:cNvSpPr>
            <p:nvPr/>
          </p:nvSpPr>
          <p:spPr bwMode="auto">
            <a:xfrm rot="-5183339">
              <a:off x="4027" y="1124"/>
              <a:ext cx="160" cy="2229"/>
            </a:xfrm>
            <a:prstGeom prst="can">
              <a:avLst>
                <a:gd name="adj" fmla="val 348281"/>
              </a:avLst>
            </a:prstGeom>
            <a:solidFill>
              <a:srgbClr val="FFFF00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6888" name="AutoShape 17"/>
            <p:cNvSpPr>
              <a:spLocks noChangeArrowheads="1"/>
            </p:cNvSpPr>
            <p:nvPr/>
          </p:nvSpPr>
          <p:spPr bwMode="auto">
            <a:xfrm rot="-4796191">
              <a:off x="4017" y="1241"/>
              <a:ext cx="160" cy="2221"/>
            </a:xfrm>
            <a:prstGeom prst="can">
              <a:avLst>
                <a:gd name="adj" fmla="val 347031"/>
              </a:avLst>
            </a:prstGeom>
            <a:solidFill>
              <a:srgbClr val="FF9900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6889" name="AutoShape 18"/>
            <p:cNvSpPr>
              <a:spLocks noChangeArrowheads="1"/>
            </p:cNvSpPr>
            <p:nvPr/>
          </p:nvSpPr>
          <p:spPr bwMode="auto">
            <a:xfrm rot="-4390217">
              <a:off x="3995" y="1340"/>
              <a:ext cx="160" cy="2255"/>
            </a:xfrm>
            <a:prstGeom prst="can">
              <a:avLst>
                <a:gd name="adj" fmla="val 352344"/>
              </a:avLst>
            </a:prstGeom>
            <a:solidFill>
              <a:srgbClr val="FF0000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36873" name="AutoShape 19"/>
          <p:cNvSpPr>
            <a:spLocks noChangeArrowheads="1"/>
          </p:cNvSpPr>
          <p:nvPr/>
        </p:nvSpPr>
        <p:spPr bwMode="auto">
          <a:xfrm rot="-244267">
            <a:off x="1876425" y="3805237"/>
            <a:ext cx="1089025" cy="892175"/>
          </a:xfrm>
          <a:prstGeom prst="irregularSeal1">
            <a:avLst/>
          </a:prstGeom>
          <a:solidFill>
            <a:schemeClr val="bg1">
              <a:alpha val="8980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3442708" name="Text Box 20"/>
          <p:cNvSpPr txBox="1">
            <a:spLocks noChangeArrowheads="1"/>
          </p:cNvSpPr>
          <p:nvPr/>
        </p:nvSpPr>
        <p:spPr bwMode="auto">
          <a:xfrm rot="-1968758">
            <a:off x="1506538" y="4049712"/>
            <a:ext cx="154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COMMERCE</a:t>
            </a:r>
          </a:p>
        </p:txBody>
      </p:sp>
      <p:sp>
        <p:nvSpPr>
          <p:cNvPr id="36875" name="Text Box 21"/>
          <p:cNvSpPr txBox="1">
            <a:spLocks noChangeArrowheads="1"/>
          </p:cNvSpPr>
          <p:nvPr/>
        </p:nvSpPr>
        <p:spPr bwMode="auto">
          <a:xfrm>
            <a:off x="762000" y="5791200"/>
            <a:ext cx="7610475" cy="45720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400" b="1" dirty="0" smtClean="0">
                <a:solidFill>
                  <a:schemeClr val="bg1"/>
                </a:solidFill>
              </a:rPr>
              <a:t>Cyberspace importance is </a:t>
            </a:r>
            <a:r>
              <a:rPr lang="en-US" sz="2400" b="1" dirty="0">
                <a:solidFill>
                  <a:schemeClr val="bg1"/>
                </a:solidFill>
              </a:rPr>
              <a:t>increasing 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 rot="4193084">
            <a:off x="252413" y="1374774"/>
            <a:ext cx="2541588" cy="2449513"/>
            <a:chOff x="0" y="1587"/>
            <a:chExt cx="1889" cy="1149"/>
          </a:xfrm>
        </p:grpSpPr>
        <p:sp>
          <p:nvSpPr>
            <p:cNvPr id="36879" name="AutoShape 23"/>
            <p:cNvSpPr>
              <a:spLocks noChangeArrowheads="1"/>
            </p:cNvSpPr>
            <p:nvPr/>
          </p:nvSpPr>
          <p:spPr bwMode="auto">
            <a:xfrm rot="-5400000">
              <a:off x="347" y="1240"/>
              <a:ext cx="1149" cy="18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6561 w 21600"/>
                <a:gd name="T13" fmla="*/ 6571 h 21600"/>
                <a:gd name="T14" fmla="*/ 15039 w 21600"/>
                <a:gd name="T15" fmla="*/ 150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9534" y="21600"/>
                  </a:lnTo>
                  <a:lnTo>
                    <a:pt x="1206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0" name="AutoShape 24"/>
            <p:cNvSpPr>
              <a:spLocks noChangeArrowheads="1"/>
            </p:cNvSpPr>
            <p:nvPr/>
          </p:nvSpPr>
          <p:spPr bwMode="auto">
            <a:xfrm rot="5400000">
              <a:off x="861" y="1219"/>
              <a:ext cx="160" cy="1881"/>
            </a:xfrm>
            <a:prstGeom prst="can">
              <a:avLst>
                <a:gd name="adj" fmla="val 293906"/>
              </a:avLst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1" name="AutoShape 25"/>
            <p:cNvSpPr>
              <a:spLocks noChangeArrowheads="1"/>
            </p:cNvSpPr>
            <p:nvPr/>
          </p:nvSpPr>
          <p:spPr bwMode="auto">
            <a:xfrm rot="5073236">
              <a:off x="865" y="1340"/>
              <a:ext cx="160" cy="1889"/>
            </a:xfrm>
            <a:prstGeom prst="can">
              <a:avLst>
                <a:gd name="adj" fmla="val 295156"/>
              </a:avLst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2" name="AutoShape 26"/>
            <p:cNvSpPr>
              <a:spLocks noChangeArrowheads="1"/>
            </p:cNvSpPr>
            <p:nvPr/>
          </p:nvSpPr>
          <p:spPr bwMode="auto">
            <a:xfrm rot="5648724">
              <a:off x="865" y="1130"/>
              <a:ext cx="160" cy="1889"/>
            </a:xfrm>
            <a:prstGeom prst="can">
              <a:avLst>
                <a:gd name="adj" fmla="val 295156"/>
              </a:avLst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877" name="Text Box 27"/>
          <p:cNvSpPr txBox="1">
            <a:spLocks noChangeArrowheads="1"/>
          </p:cNvSpPr>
          <p:nvPr/>
        </p:nvSpPr>
        <p:spPr bwMode="auto">
          <a:xfrm>
            <a:off x="485775" y="1476375"/>
            <a:ext cx="16827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latin typeface="Times New Roman" pitchFamily="18" charset="0"/>
              </a:rPr>
              <a:t>Cyber </a:t>
            </a:r>
            <a:br>
              <a:rPr lang="en-US" sz="4800">
                <a:latin typeface="Times New Roman" pitchFamily="18" charset="0"/>
              </a:rPr>
            </a:br>
            <a:r>
              <a:rPr lang="en-US" sz="4800">
                <a:latin typeface="Times New Roman" pitchFamily="18" charset="0"/>
              </a:rPr>
              <a:t>Ops</a:t>
            </a:r>
          </a:p>
        </p:txBody>
      </p:sp>
      <p:sp>
        <p:nvSpPr>
          <p:cNvPr id="36878" name="Rectangle 28"/>
          <p:cNvSpPr>
            <a:spLocks noGrp="1" noChangeArrowheads="1"/>
          </p:cNvSpPr>
          <p:nvPr>
            <p:ph sz="half" idx="1"/>
          </p:nvPr>
        </p:nvSpPr>
        <p:spPr>
          <a:xfrm>
            <a:off x="3995738" y="1371600"/>
            <a:ext cx="4916487" cy="43307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800" b="1" dirty="0" smtClean="0">
                <a:solidFill>
                  <a:srgbClr val="002E8A"/>
                </a:solidFill>
              </a:rPr>
              <a:t>Establish the Domain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Form Cyber Networks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Secure Cyber Networks</a:t>
            </a:r>
          </a:p>
          <a:p>
            <a:pPr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800" b="1" dirty="0" smtClean="0">
                <a:solidFill>
                  <a:srgbClr val="002E8A"/>
                </a:solidFill>
              </a:rPr>
              <a:t>Defend the Domain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Passive Defense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Active Defense</a:t>
            </a:r>
          </a:p>
          <a:p>
            <a:pPr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800" b="1" dirty="0" smtClean="0">
                <a:solidFill>
                  <a:srgbClr val="002E8A"/>
                </a:solidFill>
              </a:rPr>
              <a:t>Use the Domain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Business Augmentation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Internet Business</a:t>
            </a:r>
          </a:p>
          <a:p>
            <a:pPr lvl="1" eaLnBrk="1" hangingPunct="1">
              <a:spcBef>
                <a:spcPct val="5000"/>
              </a:spcBef>
              <a:spcAft>
                <a:spcPct val="5000"/>
              </a:spcAft>
            </a:pPr>
            <a:r>
              <a:rPr lang="en-US" sz="2400" b="1" dirty="0" smtClean="0"/>
              <a:t>Participatory Services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7" name="Text Box 5"/>
          <p:cNvSpPr txBox="1">
            <a:spLocks noChangeArrowheads="1"/>
          </p:cNvSpPr>
          <p:nvPr/>
        </p:nvSpPr>
        <p:spPr bwMode="auto">
          <a:xfrm>
            <a:off x="5715000" y="5089525"/>
            <a:ext cx="1243012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/>
              <a:t>Physical</a:t>
            </a:r>
          </a:p>
          <a:p>
            <a:pPr algn="ctr">
              <a:defRPr/>
            </a:pPr>
            <a:r>
              <a:rPr lang="en-US" sz="2000" dirty="0"/>
              <a:t>Networks</a:t>
            </a:r>
          </a:p>
        </p:txBody>
      </p:sp>
      <p:sp>
        <p:nvSpPr>
          <p:cNvPr id="4710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Information Protection</a:t>
            </a:r>
          </a:p>
        </p:txBody>
      </p:sp>
      <p:sp>
        <p:nvSpPr>
          <p:cNvPr id="47109" name="AutoShape 7"/>
          <p:cNvSpPr>
            <a:spLocks noChangeArrowheads="1"/>
          </p:cNvSpPr>
          <p:nvPr/>
        </p:nvSpPr>
        <p:spPr bwMode="auto">
          <a:xfrm>
            <a:off x="2573338" y="2041526"/>
            <a:ext cx="3921125" cy="2557462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99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110" name="Text Box 8"/>
          <p:cNvSpPr txBox="1">
            <a:spLocks noChangeArrowheads="1"/>
          </p:cNvSpPr>
          <p:nvPr/>
        </p:nvSpPr>
        <p:spPr bwMode="auto">
          <a:xfrm>
            <a:off x="2868613" y="4594226"/>
            <a:ext cx="337784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</a:rPr>
              <a:t>Electronics (&amp; Infrastructure)</a:t>
            </a:r>
          </a:p>
        </p:txBody>
      </p:sp>
      <p:sp>
        <p:nvSpPr>
          <p:cNvPr id="47111" name="Text Box 9"/>
          <p:cNvSpPr txBox="1">
            <a:spLocks noChangeArrowheads="1"/>
          </p:cNvSpPr>
          <p:nvPr/>
        </p:nvSpPr>
        <p:spPr bwMode="auto">
          <a:xfrm rot="-3117177">
            <a:off x="1861344" y="3155157"/>
            <a:ext cx="28638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Electromagnetic Spectrum</a:t>
            </a:r>
          </a:p>
        </p:txBody>
      </p:sp>
      <p:sp>
        <p:nvSpPr>
          <p:cNvPr id="47112" name="Text Box 10"/>
          <p:cNvSpPr txBox="1">
            <a:spLocks noChangeArrowheads="1"/>
          </p:cNvSpPr>
          <p:nvPr/>
        </p:nvSpPr>
        <p:spPr bwMode="auto">
          <a:xfrm rot="3098919">
            <a:off x="4585993" y="3153846"/>
            <a:ext cx="232627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</a:rPr>
              <a:t>Digital Data &amp; Code</a:t>
            </a:r>
          </a:p>
        </p:txBody>
      </p:sp>
      <p:sp>
        <p:nvSpPr>
          <p:cNvPr id="19467" name="AutoShape 11"/>
          <p:cNvSpPr>
            <a:spLocks noChangeArrowheads="1"/>
          </p:cNvSpPr>
          <p:nvPr/>
        </p:nvSpPr>
        <p:spPr bwMode="auto">
          <a:xfrm>
            <a:off x="3641725" y="4110038"/>
            <a:ext cx="1846263" cy="37147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Cyber Use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654300" y="1954213"/>
            <a:ext cx="3825875" cy="3584575"/>
            <a:chOff x="1649" y="1183"/>
            <a:chExt cx="2410" cy="2258"/>
          </a:xfrm>
        </p:grpSpPr>
        <p:sp>
          <p:nvSpPr>
            <p:cNvPr id="47128" name="Oval 13"/>
            <p:cNvSpPr>
              <a:spLocks noChangeArrowheads="1"/>
            </p:cNvSpPr>
            <p:nvPr/>
          </p:nvSpPr>
          <p:spPr bwMode="auto">
            <a:xfrm>
              <a:off x="2148" y="3128"/>
              <a:ext cx="1415" cy="313"/>
            </a:xfrm>
            <a:prstGeom prst="ellipse">
              <a:avLst/>
            </a:prstGeom>
            <a:solidFill>
              <a:srgbClr val="6600CC"/>
            </a:solidFill>
            <a:ln w="127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Force Protection</a:t>
              </a:r>
            </a:p>
          </p:txBody>
        </p:sp>
        <p:sp>
          <p:nvSpPr>
            <p:cNvPr id="47129" name="Oval 14"/>
            <p:cNvSpPr>
              <a:spLocks noChangeArrowheads="1"/>
            </p:cNvSpPr>
            <p:nvPr/>
          </p:nvSpPr>
          <p:spPr bwMode="auto">
            <a:xfrm rot="-3040624">
              <a:off x="1142" y="1690"/>
              <a:ext cx="1415" cy="401"/>
            </a:xfrm>
            <a:prstGeom prst="ellipse">
              <a:avLst/>
            </a:prstGeom>
            <a:solidFill>
              <a:srgbClr val="6600CC"/>
            </a:solidFill>
            <a:ln w="127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Electronic</a:t>
              </a:r>
              <a:br>
                <a:rPr lang="en-US" b="1" dirty="0">
                  <a:solidFill>
                    <a:schemeClr val="bg1"/>
                  </a:solidFill>
                </a:rPr>
              </a:br>
              <a:r>
                <a:rPr lang="en-US" b="1" dirty="0">
                  <a:solidFill>
                    <a:schemeClr val="bg1"/>
                  </a:solidFill>
                </a:rPr>
                <a:t>Protection</a:t>
              </a:r>
            </a:p>
          </p:txBody>
        </p:sp>
        <p:sp>
          <p:nvSpPr>
            <p:cNvPr id="47130" name="Oval 15"/>
            <p:cNvSpPr>
              <a:spLocks noChangeArrowheads="1"/>
            </p:cNvSpPr>
            <p:nvPr/>
          </p:nvSpPr>
          <p:spPr bwMode="auto">
            <a:xfrm rot="3083134">
              <a:off x="3151" y="1729"/>
              <a:ext cx="1415" cy="401"/>
            </a:xfrm>
            <a:prstGeom prst="ellipse">
              <a:avLst/>
            </a:prstGeom>
            <a:solidFill>
              <a:srgbClr val="6600CC"/>
            </a:solidFill>
            <a:ln w="127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Data/Code</a:t>
              </a:r>
              <a:br>
                <a:rPr lang="en-US" b="1" dirty="0">
                  <a:solidFill>
                    <a:schemeClr val="bg1"/>
                  </a:solidFill>
                </a:rPr>
              </a:br>
              <a:r>
                <a:rPr lang="en-US" b="1" dirty="0">
                  <a:solidFill>
                    <a:schemeClr val="bg1"/>
                  </a:solidFill>
                </a:rPr>
                <a:t>Protection</a:t>
              </a:r>
            </a:p>
          </p:txBody>
        </p:sp>
        <p:sp>
          <p:nvSpPr>
            <p:cNvPr id="47131" name="Oval 16"/>
            <p:cNvSpPr>
              <a:spLocks noChangeArrowheads="1"/>
            </p:cNvSpPr>
            <p:nvPr/>
          </p:nvSpPr>
          <p:spPr bwMode="auto">
            <a:xfrm rot="-5400000">
              <a:off x="2656" y="1527"/>
              <a:ext cx="406" cy="1152"/>
            </a:xfrm>
            <a:prstGeom prst="ellipse">
              <a:avLst/>
            </a:prstGeom>
            <a:solidFill>
              <a:srgbClr val="6600CC"/>
            </a:solidFill>
            <a:ln w="127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Influence</a:t>
              </a:r>
              <a:br>
                <a:rPr lang="en-US" b="1" dirty="0">
                  <a:solidFill>
                    <a:schemeClr val="bg1"/>
                  </a:solidFill>
                </a:rPr>
              </a:br>
              <a:r>
                <a:rPr lang="en-US" b="1" dirty="0">
                  <a:solidFill>
                    <a:schemeClr val="bg1"/>
                  </a:solidFill>
                </a:rPr>
                <a:t>Protection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22275" y="1397001"/>
            <a:ext cx="7916863" cy="5003799"/>
            <a:chOff x="266" y="857"/>
            <a:chExt cx="4987" cy="3152"/>
          </a:xfrm>
        </p:grpSpPr>
        <p:sp>
          <p:nvSpPr>
            <p:cNvPr id="47120" name="AutoShape 18"/>
            <p:cNvSpPr>
              <a:spLocks noChangeArrowheads="1"/>
            </p:cNvSpPr>
            <p:nvPr/>
          </p:nvSpPr>
          <p:spPr bwMode="auto">
            <a:xfrm rot="1843396">
              <a:off x="1005" y="1494"/>
              <a:ext cx="674" cy="205"/>
            </a:xfrm>
            <a:prstGeom prst="rightArrow">
              <a:avLst>
                <a:gd name="adj1" fmla="val 50000"/>
                <a:gd name="adj2" fmla="val 82195"/>
              </a:avLst>
            </a:prstGeom>
            <a:solidFill>
              <a:srgbClr val="FF0000"/>
            </a:solidFill>
            <a:ln w="1270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7121" name="AutoShape 19"/>
            <p:cNvSpPr>
              <a:spLocks noChangeArrowheads="1"/>
            </p:cNvSpPr>
            <p:nvPr/>
          </p:nvSpPr>
          <p:spPr bwMode="auto">
            <a:xfrm rot="19561198" flipH="1">
              <a:off x="4039" y="1551"/>
              <a:ext cx="674" cy="205"/>
            </a:xfrm>
            <a:prstGeom prst="rightArrow">
              <a:avLst>
                <a:gd name="adj1" fmla="val 50000"/>
                <a:gd name="adj2" fmla="val 82195"/>
              </a:avLst>
            </a:prstGeom>
            <a:solidFill>
              <a:srgbClr val="FF0000"/>
            </a:solidFill>
            <a:ln w="1270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7122" name="AutoShape 20"/>
            <p:cNvSpPr>
              <a:spLocks noChangeArrowheads="1"/>
            </p:cNvSpPr>
            <p:nvPr/>
          </p:nvSpPr>
          <p:spPr bwMode="auto">
            <a:xfrm rot="-5400000">
              <a:off x="2631" y="3586"/>
              <a:ext cx="450" cy="268"/>
            </a:xfrm>
            <a:prstGeom prst="rightArrow">
              <a:avLst>
                <a:gd name="adj1" fmla="val 50000"/>
                <a:gd name="adj2" fmla="val 41978"/>
              </a:avLst>
            </a:prstGeom>
            <a:solidFill>
              <a:srgbClr val="FF0000"/>
            </a:solidFill>
            <a:ln w="1270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7123" name="Text Box 21"/>
            <p:cNvSpPr txBox="1">
              <a:spLocks noChangeArrowheads="1"/>
            </p:cNvSpPr>
            <p:nvPr/>
          </p:nvSpPr>
          <p:spPr bwMode="auto">
            <a:xfrm>
              <a:off x="3056" y="3602"/>
              <a:ext cx="1958" cy="4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Physical Attack</a:t>
              </a:r>
            </a:p>
            <a:p>
              <a:pPr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(</a:t>
              </a:r>
              <a:r>
                <a:rPr lang="en-US" dirty="0">
                  <a:solidFill>
                    <a:srgbClr val="C00000"/>
                  </a:solidFill>
                </a:rPr>
                <a:t>includes </a:t>
              </a:r>
              <a:r>
                <a:rPr lang="en-US" b="1" dirty="0">
                  <a:solidFill>
                    <a:srgbClr val="C00000"/>
                  </a:solidFill>
                </a:rPr>
                <a:t>Directed Energy)</a:t>
              </a:r>
            </a:p>
          </p:txBody>
        </p:sp>
        <p:sp>
          <p:nvSpPr>
            <p:cNvPr id="47124" name="Text Box 22"/>
            <p:cNvSpPr txBox="1">
              <a:spLocks noChangeArrowheads="1"/>
            </p:cNvSpPr>
            <p:nvPr/>
          </p:nvSpPr>
          <p:spPr bwMode="auto">
            <a:xfrm>
              <a:off x="4692" y="1198"/>
              <a:ext cx="561" cy="4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Cyber</a:t>
              </a:r>
            </a:p>
            <a:p>
              <a:pPr algn="ctr"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Attack</a:t>
              </a:r>
            </a:p>
          </p:txBody>
        </p:sp>
        <p:sp>
          <p:nvSpPr>
            <p:cNvPr id="47125" name="Text Box 23"/>
            <p:cNvSpPr txBox="1">
              <a:spLocks noChangeArrowheads="1"/>
            </p:cNvSpPr>
            <p:nvPr/>
          </p:nvSpPr>
          <p:spPr bwMode="auto">
            <a:xfrm>
              <a:off x="266" y="1128"/>
              <a:ext cx="1247" cy="5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Electromagnetic</a:t>
              </a:r>
              <a:br>
                <a:rPr lang="en-US" b="1" dirty="0">
                  <a:solidFill>
                    <a:srgbClr val="C00000"/>
                  </a:solidFill>
                </a:rPr>
              </a:br>
              <a:r>
                <a:rPr lang="en-US" b="1" dirty="0">
                  <a:solidFill>
                    <a:srgbClr val="C00000"/>
                  </a:solidFill>
                </a:rPr>
                <a:t>Spectrum</a:t>
              </a:r>
              <a:br>
                <a:rPr lang="en-US" b="1" dirty="0">
                  <a:solidFill>
                    <a:srgbClr val="C00000"/>
                  </a:solidFill>
                </a:rPr>
              </a:br>
              <a:r>
                <a:rPr lang="en-US" b="1" dirty="0">
                  <a:solidFill>
                    <a:srgbClr val="C00000"/>
                  </a:solidFill>
                </a:rPr>
                <a:t>Attack</a:t>
              </a:r>
            </a:p>
          </p:txBody>
        </p:sp>
        <p:sp>
          <p:nvSpPr>
            <p:cNvPr id="47126" name="AutoShape 24"/>
            <p:cNvSpPr>
              <a:spLocks noChangeArrowheads="1"/>
            </p:cNvSpPr>
            <p:nvPr/>
          </p:nvSpPr>
          <p:spPr bwMode="auto">
            <a:xfrm rot="5400000">
              <a:off x="2514" y="1360"/>
              <a:ext cx="713" cy="209"/>
            </a:xfrm>
            <a:prstGeom prst="rightArrow">
              <a:avLst>
                <a:gd name="adj1" fmla="val 50000"/>
                <a:gd name="adj2" fmla="val 85287"/>
              </a:avLst>
            </a:prstGeom>
            <a:solidFill>
              <a:srgbClr val="FF0000"/>
            </a:solidFill>
            <a:ln w="1270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7127" name="Text Box 25"/>
            <p:cNvSpPr txBox="1">
              <a:spLocks noChangeArrowheads="1"/>
            </p:cNvSpPr>
            <p:nvPr/>
          </p:nvSpPr>
          <p:spPr bwMode="auto">
            <a:xfrm>
              <a:off x="2262" y="857"/>
              <a:ext cx="123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Influence Attack</a:t>
              </a:r>
            </a:p>
          </p:txBody>
        </p:sp>
      </p:grpSp>
      <p:sp>
        <p:nvSpPr>
          <p:cNvPr id="19470" name="Text Box 26"/>
          <p:cNvSpPr txBox="1">
            <a:spLocks noChangeArrowheads="1"/>
          </p:cNvSpPr>
          <p:nvPr/>
        </p:nvSpPr>
        <p:spPr bwMode="auto">
          <a:xfrm>
            <a:off x="6858000" y="2819400"/>
            <a:ext cx="1243012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/>
              <a:t>Logical</a:t>
            </a:r>
          </a:p>
          <a:p>
            <a:pPr algn="ctr">
              <a:defRPr/>
            </a:pPr>
            <a:r>
              <a:rPr lang="en-US" sz="2000" dirty="0"/>
              <a:t>Networks</a:t>
            </a:r>
          </a:p>
        </p:txBody>
      </p:sp>
      <p:sp>
        <p:nvSpPr>
          <p:cNvPr id="19471" name="Text Box 27"/>
          <p:cNvSpPr txBox="1">
            <a:spLocks noChangeArrowheads="1"/>
          </p:cNvSpPr>
          <p:nvPr/>
        </p:nvSpPr>
        <p:spPr bwMode="auto">
          <a:xfrm>
            <a:off x="511175" y="2962276"/>
            <a:ext cx="1243013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/>
              <a:t>Wireless</a:t>
            </a:r>
          </a:p>
          <a:p>
            <a:pPr algn="ctr">
              <a:defRPr/>
            </a:pPr>
            <a:r>
              <a:rPr lang="en-US" sz="2000" dirty="0"/>
              <a:t>Networks</a:t>
            </a:r>
          </a:p>
        </p:txBody>
      </p:sp>
      <p:sp>
        <p:nvSpPr>
          <p:cNvPr id="3457052" name="Text Box 28"/>
          <p:cNvSpPr txBox="1">
            <a:spLocks noChangeArrowheads="1"/>
          </p:cNvSpPr>
          <p:nvPr/>
        </p:nvSpPr>
        <p:spPr bwMode="auto">
          <a:xfrm>
            <a:off x="219075" y="4764088"/>
            <a:ext cx="2968625" cy="1616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000000"/>
                </a:solidFill>
              </a:rPr>
              <a:t>Effects of Attacks:</a:t>
            </a:r>
            <a:endParaRPr lang="en-US" sz="2000" b="1" dirty="0">
              <a:solidFill>
                <a:srgbClr val="000000"/>
              </a:solidFill>
            </a:endParaRPr>
          </a:p>
          <a:p>
            <a:pPr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 Denial of Service</a:t>
            </a:r>
          </a:p>
          <a:p>
            <a:pPr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 Confidential Data Loss </a:t>
            </a:r>
          </a:p>
          <a:p>
            <a:pPr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 Data Manipulation</a:t>
            </a:r>
          </a:p>
          <a:p>
            <a:pPr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 System Integrity Loss</a:t>
            </a:r>
          </a:p>
        </p:txBody>
      </p:sp>
      <p:sp>
        <p:nvSpPr>
          <p:cNvPr id="19473" name="Text Box 29"/>
          <p:cNvSpPr txBox="1">
            <a:spLocks noChangeArrowheads="1"/>
          </p:cNvSpPr>
          <p:nvPr/>
        </p:nvSpPr>
        <p:spPr bwMode="auto">
          <a:xfrm>
            <a:off x="3481876" y="3679826"/>
            <a:ext cx="2164375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</a:rPr>
              <a:t>Social Networks</a:t>
            </a:r>
          </a:p>
        </p:txBody>
      </p:sp>
      <p:sp>
        <p:nvSpPr>
          <p:cNvPr id="27" name="AutoShape 19"/>
          <p:cNvSpPr>
            <a:spLocks noChangeArrowheads="1"/>
          </p:cNvSpPr>
          <p:nvPr/>
        </p:nvSpPr>
        <p:spPr bwMode="auto">
          <a:xfrm rot="1324490" flipH="1">
            <a:off x="5480349" y="4154923"/>
            <a:ext cx="1518459" cy="453156"/>
          </a:xfrm>
          <a:prstGeom prst="rightArrow">
            <a:avLst>
              <a:gd name="adj1" fmla="val 50000"/>
              <a:gd name="adj2" fmla="val 82195"/>
            </a:avLst>
          </a:prstGeom>
          <a:solidFill>
            <a:schemeClr val="accent6"/>
          </a:solidFill>
          <a:ln w="127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3200" y="4419600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/>
                </a:solidFill>
              </a:rPr>
              <a:t>Law</a:t>
            </a:r>
          </a:p>
          <a:p>
            <a:pPr algn="ctr"/>
            <a:r>
              <a:rPr lang="en-US" sz="2000" b="1" dirty="0" smtClean="0">
                <a:solidFill>
                  <a:schemeClr val="accent6"/>
                </a:solidFill>
              </a:rPr>
              <a:t>Enforcement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cxnSp>
        <p:nvCxnSpPr>
          <p:cNvPr id="30" name="Elbow Connector 29"/>
          <p:cNvCxnSpPr>
            <a:stCxn id="35" idx="3"/>
            <a:endCxn id="19470" idx="3"/>
          </p:cNvCxnSpPr>
          <p:nvPr/>
        </p:nvCxnSpPr>
        <p:spPr>
          <a:xfrm flipH="1" flipV="1">
            <a:off x="8101012" y="3170238"/>
            <a:ext cx="486664" cy="2272228"/>
          </a:xfrm>
          <a:prstGeom prst="bentConnector3">
            <a:avLst>
              <a:gd name="adj1" fmla="val -46973"/>
            </a:avLst>
          </a:prstGeom>
          <a:ln w="7620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543800" y="5257800"/>
            <a:ext cx="1043876" cy="369332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Offense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>
            <a:stCxn id="35" idx="1"/>
            <a:endCxn id="19487" idx="3"/>
          </p:cNvCxnSpPr>
          <p:nvPr/>
        </p:nvCxnSpPr>
        <p:spPr>
          <a:xfrm rot="10800000">
            <a:off x="6958012" y="5440364"/>
            <a:ext cx="585788" cy="2103"/>
          </a:xfrm>
          <a:prstGeom prst="straightConnector1">
            <a:avLst/>
          </a:prstGeom>
          <a:ln w="762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45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70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/>
          <p:cNvSpPr/>
          <p:nvPr/>
        </p:nvSpPr>
        <p:spPr>
          <a:xfrm>
            <a:off x="4343400" y="1752600"/>
            <a:ext cx="914400" cy="41148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400800" y="1752600"/>
            <a:ext cx="304800" cy="41148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24200" y="1752600"/>
            <a:ext cx="304800" cy="41148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Mission Assurance: Focus on Effects</a:t>
            </a:r>
          </a:p>
        </p:txBody>
      </p:sp>
      <p:sp>
        <p:nvSpPr>
          <p:cNvPr id="9234" name="TextBox 38"/>
          <p:cNvSpPr txBox="1">
            <a:spLocks noChangeArrowheads="1"/>
          </p:cNvSpPr>
          <p:nvPr/>
        </p:nvSpPr>
        <p:spPr bwMode="auto">
          <a:xfrm>
            <a:off x="1066800" y="1219200"/>
            <a:ext cx="16105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0000"/>
                </a:solidFill>
              </a:rPr>
              <a:t>ATTACKS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07007" y="1219200"/>
            <a:ext cx="16317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u="sng" dirty="0" smtClean="0">
                <a:solidFill>
                  <a:srgbClr val="FF0000"/>
                </a:solidFill>
              </a:rPr>
              <a:t>TARGETS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  <p:sp>
        <p:nvSpPr>
          <p:cNvPr id="9236" name="TextBox 19"/>
          <p:cNvSpPr txBox="1">
            <a:spLocks noChangeArrowheads="1"/>
          </p:cNvSpPr>
          <p:nvPr/>
        </p:nvSpPr>
        <p:spPr bwMode="auto">
          <a:xfrm>
            <a:off x="6858000" y="1219200"/>
            <a:ext cx="15856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0000"/>
                </a:solidFill>
              </a:rPr>
              <a:t>EFFECTS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38188" y="1752600"/>
            <a:ext cx="8069262" cy="4014788"/>
            <a:chOff x="738188" y="1600200"/>
            <a:chExt cx="8069262" cy="4014788"/>
          </a:xfrm>
        </p:grpSpPr>
        <p:sp>
          <p:nvSpPr>
            <p:cNvPr id="3" name="Rectangle 2"/>
            <p:cNvSpPr/>
            <p:nvPr/>
          </p:nvSpPr>
          <p:spPr bwMode="auto">
            <a:xfrm>
              <a:off x="3681413" y="1831975"/>
              <a:ext cx="2543175" cy="3889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n-US" b="1" dirty="0"/>
                <a:t>Human Organization</a:t>
              </a: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3681413" y="2300288"/>
              <a:ext cx="2543175" cy="3889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n-US" b="1" dirty="0"/>
                <a:t>Mission Layer</a:t>
              </a: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3681413" y="3232150"/>
              <a:ext cx="2543175" cy="3873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n-US" b="1" dirty="0"/>
                <a:t>App/Session Layer</a:t>
              </a: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681413" y="3667125"/>
              <a:ext cx="2543175" cy="3873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n-US" b="1" dirty="0"/>
                <a:t>OS/Network Layer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681413" y="4578350"/>
              <a:ext cx="2543175" cy="3873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n-US" b="1" dirty="0"/>
                <a:t>HW/Systems Layer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681413" y="4995863"/>
              <a:ext cx="2543175" cy="3889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en-US" b="1" dirty="0"/>
                <a:t>Devices &amp; Linkages</a:t>
              </a:r>
            </a:p>
          </p:txBody>
        </p:sp>
        <p:cxnSp>
          <p:nvCxnSpPr>
            <p:cNvPr id="9" name="Straight Arrow Connector 8"/>
            <p:cNvCxnSpPr>
              <a:endCxn id="3" idx="1"/>
            </p:cNvCxnSpPr>
            <p:nvPr/>
          </p:nvCxnSpPr>
          <p:spPr bwMode="auto">
            <a:xfrm>
              <a:off x="2992438" y="2020888"/>
              <a:ext cx="688975" cy="4762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endCxn id="4" idx="1"/>
            </p:cNvCxnSpPr>
            <p:nvPr/>
          </p:nvCxnSpPr>
          <p:spPr bwMode="auto">
            <a:xfrm flipV="1">
              <a:off x="2992438" y="2493963"/>
              <a:ext cx="688975" cy="11112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Straight Arrow Connector 10"/>
            <p:cNvCxnSpPr>
              <a:endCxn id="5" idx="1"/>
            </p:cNvCxnSpPr>
            <p:nvPr/>
          </p:nvCxnSpPr>
          <p:spPr bwMode="auto">
            <a:xfrm>
              <a:off x="2976563" y="3417888"/>
              <a:ext cx="704850" cy="793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Straight Arrow Connector 11"/>
            <p:cNvCxnSpPr>
              <a:endCxn id="6" idx="1"/>
            </p:cNvCxnSpPr>
            <p:nvPr/>
          </p:nvCxnSpPr>
          <p:spPr bwMode="auto">
            <a:xfrm flipV="1">
              <a:off x="2992438" y="3860800"/>
              <a:ext cx="688975" cy="793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endCxn id="7" idx="1"/>
            </p:cNvCxnSpPr>
            <p:nvPr/>
          </p:nvCxnSpPr>
          <p:spPr bwMode="auto">
            <a:xfrm flipV="1">
              <a:off x="2959100" y="4772025"/>
              <a:ext cx="722313" cy="793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>
              <a:endCxn id="8" idx="1"/>
            </p:cNvCxnSpPr>
            <p:nvPr/>
          </p:nvCxnSpPr>
          <p:spPr bwMode="auto">
            <a:xfrm flipV="1">
              <a:off x="2992438" y="5191125"/>
              <a:ext cx="688975" cy="793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9167" name="TextBox 14"/>
            <p:cNvSpPr txBox="1">
              <a:spLocks noChangeArrowheads="1"/>
            </p:cNvSpPr>
            <p:nvPr/>
          </p:nvSpPr>
          <p:spPr bwMode="auto">
            <a:xfrm>
              <a:off x="6705600" y="1660525"/>
              <a:ext cx="1873250" cy="119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Disinformation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Confusion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C2 Disruption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Alter Behaviors</a:t>
              </a:r>
            </a:p>
          </p:txBody>
        </p:sp>
        <p:sp>
          <p:nvSpPr>
            <p:cNvPr id="49168" name="TextBox 15"/>
            <p:cNvSpPr txBox="1">
              <a:spLocks noChangeArrowheads="1"/>
            </p:cNvSpPr>
            <p:nvPr/>
          </p:nvSpPr>
          <p:spPr bwMode="auto">
            <a:xfrm>
              <a:off x="6705600" y="3032125"/>
              <a:ext cx="2025650" cy="119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Inaccuracies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Induced Failures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Denial of Service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Data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</a:rPr>
                <a:t>Exfiltration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49169" name="TextBox 16"/>
            <p:cNvSpPr txBox="1">
              <a:spLocks noChangeArrowheads="1"/>
            </p:cNvSpPr>
            <p:nvPr/>
          </p:nvSpPr>
          <p:spPr bwMode="auto">
            <a:xfrm>
              <a:off x="6705600" y="4552950"/>
              <a:ext cx="2101850" cy="915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Malfunctions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Performance loss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Lost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</a:rPr>
                <a:t>Comms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9237" name="Left Brace 41"/>
            <p:cNvSpPr>
              <a:spLocks/>
            </p:cNvSpPr>
            <p:nvPr/>
          </p:nvSpPr>
          <p:spPr bwMode="auto">
            <a:xfrm>
              <a:off x="6367463" y="1687513"/>
              <a:ext cx="300037" cy="1165225"/>
            </a:xfrm>
            <a:prstGeom prst="leftBrace">
              <a:avLst>
                <a:gd name="adj1" fmla="val 8325"/>
                <a:gd name="adj2" fmla="val 500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38" name="Left Brace 42"/>
            <p:cNvSpPr>
              <a:spLocks/>
            </p:cNvSpPr>
            <p:nvPr/>
          </p:nvSpPr>
          <p:spPr bwMode="auto">
            <a:xfrm>
              <a:off x="6419850" y="3103563"/>
              <a:ext cx="300038" cy="1163637"/>
            </a:xfrm>
            <a:prstGeom prst="leftBrace">
              <a:avLst>
                <a:gd name="adj1" fmla="val 8313"/>
                <a:gd name="adj2" fmla="val 500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39" name="Left Brace 43"/>
            <p:cNvSpPr>
              <a:spLocks/>
            </p:cNvSpPr>
            <p:nvPr/>
          </p:nvSpPr>
          <p:spPr bwMode="auto">
            <a:xfrm>
              <a:off x="6450013" y="4497388"/>
              <a:ext cx="285750" cy="1033462"/>
            </a:xfrm>
            <a:prstGeom prst="leftBrace">
              <a:avLst>
                <a:gd name="adj1" fmla="val 8322"/>
                <a:gd name="adj2" fmla="val 500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40" name="Rectangle 4"/>
            <p:cNvSpPr>
              <a:spLocks noChangeArrowheads="1"/>
            </p:cNvSpPr>
            <p:nvPr/>
          </p:nvSpPr>
          <p:spPr bwMode="auto">
            <a:xfrm>
              <a:off x="738188" y="1600200"/>
              <a:ext cx="2278062" cy="603250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b="1" dirty="0"/>
                <a:t>Insider Attacks;</a:t>
              </a:r>
            </a:p>
            <a:p>
              <a:pPr algn="ctr"/>
              <a:r>
                <a:rPr lang="en-US" b="1" dirty="0"/>
                <a:t>Social engineering</a:t>
              </a:r>
            </a:p>
          </p:txBody>
        </p:sp>
        <p:sp>
          <p:nvSpPr>
            <p:cNvPr id="9241" name="Rectangle 5"/>
            <p:cNvSpPr>
              <a:spLocks noChangeArrowheads="1"/>
            </p:cNvSpPr>
            <p:nvPr/>
          </p:nvSpPr>
          <p:spPr bwMode="auto">
            <a:xfrm>
              <a:off x="738188" y="2300288"/>
              <a:ext cx="2278062" cy="604837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b="1" dirty="0"/>
                <a:t>Data and policy</a:t>
              </a:r>
            </a:p>
            <a:p>
              <a:pPr algn="ctr"/>
              <a:r>
                <a:rPr lang="en-US" b="1" dirty="0"/>
                <a:t>Corruption</a:t>
              </a:r>
            </a:p>
          </p:txBody>
        </p:sp>
        <p:sp>
          <p:nvSpPr>
            <p:cNvPr id="9242" name="Rectangle 7"/>
            <p:cNvSpPr>
              <a:spLocks noChangeArrowheads="1"/>
            </p:cNvSpPr>
            <p:nvPr/>
          </p:nvSpPr>
          <p:spPr bwMode="auto">
            <a:xfrm>
              <a:off x="738188" y="3646488"/>
              <a:ext cx="2278062" cy="604837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b="1" dirty="0"/>
                <a:t>Worms, viruses</a:t>
              </a:r>
            </a:p>
            <a:p>
              <a:pPr algn="ctr"/>
              <a:r>
                <a:rPr lang="en-US" b="1" dirty="0"/>
                <a:t>Flooding</a:t>
              </a:r>
            </a:p>
          </p:txBody>
        </p:sp>
        <p:sp>
          <p:nvSpPr>
            <p:cNvPr id="9243" name="Rectangle 8"/>
            <p:cNvSpPr>
              <a:spLocks noChangeArrowheads="1"/>
            </p:cNvSpPr>
            <p:nvPr/>
          </p:nvSpPr>
          <p:spPr bwMode="auto">
            <a:xfrm>
              <a:off x="738188" y="4329113"/>
              <a:ext cx="2278062" cy="603250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b="1"/>
                <a:t>Backdoor Implants</a:t>
              </a:r>
            </a:p>
          </p:txBody>
        </p:sp>
        <p:sp>
          <p:nvSpPr>
            <p:cNvPr id="9244" name="Rectangle 9"/>
            <p:cNvSpPr>
              <a:spLocks noChangeArrowheads="1"/>
            </p:cNvSpPr>
            <p:nvPr/>
          </p:nvSpPr>
          <p:spPr bwMode="auto">
            <a:xfrm>
              <a:off x="738188" y="5010150"/>
              <a:ext cx="2278062" cy="604838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b="1" dirty="0"/>
                <a:t>Physical Destruction</a:t>
              </a:r>
            </a:p>
          </p:txBody>
        </p:sp>
        <p:sp>
          <p:nvSpPr>
            <p:cNvPr id="9245" name="Rectangle 6"/>
            <p:cNvSpPr>
              <a:spLocks noChangeArrowheads="1"/>
            </p:cNvSpPr>
            <p:nvPr/>
          </p:nvSpPr>
          <p:spPr bwMode="auto">
            <a:xfrm>
              <a:off x="738188" y="2981325"/>
              <a:ext cx="2278062" cy="604838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b="1" dirty="0"/>
                <a:t>Code Manipulation</a:t>
              </a:r>
            </a:p>
            <a:p>
              <a:pPr algn="ctr"/>
              <a:r>
                <a:rPr lang="en-US" b="1" dirty="0"/>
                <a:t>Malware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953000" y="6317397"/>
            <a:ext cx="3018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2008 AFSAB Study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371600" y="5879068"/>
            <a:ext cx="200567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Passive Defense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86200" y="5867400"/>
            <a:ext cx="183896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Active Defense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77000" y="5879068"/>
            <a:ext cx="227921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Mission Assurance</a:t>
            </a:r>
            <a:endParaRPr lang="en-US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9"/>
          <p:cNvSpPr txBox="1">
            <a:spLocks noChangeArrowheads="1"/>
          </p:cNvSpPr>
          <p:nvPr/>
        </p:nvSpPr>
        <p:spPr bwMode="auto">
          <a:xfrm>
            <a:off x="5351463" y="2971800"/>
            <a:ext cx="669925" cy="461963"/>
          </a:xfrm>
          <a:prstGeom prst="rect">
            <a:avLst/>
          </a:prstGeom>
          <a:solidFill>
            <a:srgbClr val="FFFFFF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/>
              <a:t>Sensor</a:t>
            </a:r>
          </a:p>
          <a:p>
            <a:pPr algn="ctr"/>
            <a:r>
              <a:rPr lang="en-US" sz="1200" dirty="0"/>
              <a:t>Data</a:t>
            </a:r>
          </a:p>
        </p:txBody>
      </p:sp>
      <p:cxnSp>
        <p:nvCxnSpPr>
          <p:cNvPr id="36" name="Straight Arrow Connector 35"/>
          <p:cNvCxnSpPr>
            <a:endCxn id="10" idx="2"/>
          </p:cNvCxnSpPr>
          <p:nvPr/>
        </p:nvCxnSpPr>
        <p:spPr>
          <a:xfrm rot="16200000" flipV="1">
            <a:off x="4518025" y="2079626"/>
            <a:ext cx="2332037" cy="11287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10" idx="2"/>
          </p:cNvCxnSpPr>
          <p:nvPr/>
        </p:nvCxnSpPr>
        <p:spPr>
          <a:xfrm rot="16200000" flipV="1">
            <a:off x="4022725" y="2574926"/>
            <a:ext cx="2332037" cy="13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24" idx="1"/>
            <a:endCxn id="10" idx="2"/>
          </p:cNvCxnSpPr>
          <p:nvPr/>
        </p:nvCxnSpPr>
        <p:spPr>
          <a:xfrm rot="16200000" flipV="1">
            <a:off x="4346575" y="2251076"/>
            <a:ext cx="2179637" cy="633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0" name="TextBox 41"/>
          <p:cNvSpPr txBox="1">
            <a:spLocks noChangeArrowheads="1"/>
          </p:cNvSpPr>
          <p:nvPr/>
        </p:nvSpPr>
        <p:spPr bwMode="auto">
          <a:xfrm>
            <a:off x="2754313" y="4529138"/>
            <a:ext cx="7477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/>
              <a:t>Sensor</a:t>
            </a:r>
          </a:p>
          <a:p>
            <a:pPr algn="ctr"/>
            <a:r>
              <a:rPr lang="en-US" sz="1100"/>
              <a:t>Data (in)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5400000">
            <a:off x="3162300" y="2095500"/>
            <a:ext cx="2514600" cy="121920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8"/>
          <p:cNvGrpSpPr>
            <a:grpSpLocks noChangeAspect="1"/>
          </p:cNvGrpSpPr>
          <p:nvPr/>
        </p:nvGrpSpPr>
        <p:grpSpPr>
          <a:xfrm>
            <a:off x="2220686" y="1524000"/>
            <a:ext cx="182880" cy="182880"/>
            <a:chOff x="3810000" y="1219200"/>
            <a:chExt cx="381794" cy="153194"/>
          </a:xfrm>
          <a:solidFill>
            <a:schemeClr val="bg1">
              <a:lumMod val="85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3962400" y="1219200"/>
              <a:ext cx="76200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3810000" y="1295400"/>
              <a:ext cx="381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4114800" y="1295400"/>
              <a:ext cx="1524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734594" y="1294606"/>
              <a:ext cx="1524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Arrow Connector 56"/>
          <p:cNvCxnSpPr>
            <a:endCxn id="50" idx="2"/>
          </p:cNvCxnSpPr>
          <p:nvPr/>
        </p:nvCxnSpPr>
        <p:spPr>
          <a:xfrm rot="16200000" flipV="1">
            <a:off x="1557338" y="2460625"/>
            <a:ext cx="2255837" cy="747713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TextBox 57"/>
          <p:cNvSpPr txBox="1">
            <a:spLocks noChangeArrowheads="1"/>
          </p:cNvSpPr>
          <p:nvPr/>
        </p:nvSpPr>
        <p:spPr bwMode="auto">
          <a:xfrm>
            <a:off x="2781300" y="5029200"/>
            <a:ext cx="80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Intel</a:t>
            </a:r>
          </a:p>
          <a:p>
            <a:pPr algn="ctr"/>
            <a:r>
              <a:rPr lang="en-US" sz="1200"/>
              <a:t>Info (out)</a:t>
            </a:r>
          </a:p>
        </p:txBody>
      </p:sp>
      <p:cxnSp>
        <p:nvCxnSpPr>
          <p:cNvPr id="60" name="Straight Arrow Connector 59"/>
          <p:cNvCxnSpPr>
            <a:endCxn id="7" idx="0"/>
          </p:cNvCxnSpPr>
          <p:nvPr/>
        </p:nvCxnSpPr>
        <p:spPr>
          <a:xfrm rot="16200000" flipH="1">
            <a:off x="4648200" y="2057400"/>
            <a:ext cx="4038600" cy="2819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50" idx="2"/>
            <a:endCxn id="5" idx="0"/>
          </p:cNvCxnSpPr>
          <p:nvPr/>
        </p:nvCxnSpPr>
        <p:spPr>
          <a:xfrm rot="5400000">
            <a:off x="-124619" y="3050382"/>
            <a:ext cx="3779837" cy="1092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7" name="TextBox 62"/>
          <p:cNvSpPr txBox="1">
            <a:spLocks noChangeArrowheads="1"/>
          </p:cNvSpPr>
          <p:nvPr/>
        </p:nvSpPr>
        <p:spPr bwMode="auto">
          <a:xfrm>
            <a:off x="6796088" y="3886200"/>
            <a:ext cx="474662" cy="461963"/>
          </a:xfrm>
          <a:prstGeom prst="rect">
            <a:avLst/>
          </a:prstGeom>
          <a:solidFill>
            <a:srgbClr val="FFFFFF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Intel</a:t>
            </a:r>
          </a:p>
          <a:p>
            <a:pPr algn="ctr"/>
            <a:r>
              <a:rPr lang="en-US" sz="1200"/>
              <a:t>Info</a:t>
            </a:r>
          </a:p>
        </p:txBody>
      </p:sp>
      <p:sp>
        <p:nvSpPr>
          <p:cNvPr id="11278" name="TextBox 63"/>
          <p:cNvSpPr txBox="1">
            <a:spLocks noChangeArrowheads="1"/>
          </p:cNvSpPr>
          <p:nvPr/>
        </p:nvSpPr>
        <p:spPr bwMode="auto">
          <a:xfrm>
            <a:off x="1703388" y="3505200"/>
            <a:ext cx="893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Intel Info</a:t>
            </a:r>
          </a:p>
          <a:p>
            <a:pPr algn="ctr"/>
            <a:r>
              <a:rPr lang="en-US" sz="1200"/>
              <a:t>Cmd Input</a:t>
            </a:r>
          </a:p>
        </p:txBody>
      </p:sp>
      <p:sp>
        <p:nvSpPr>
          <p:cNvPr id="65" name="Trapezoid 64"/>
          <p:cNvSpPr/>
          <p:nvPr/>
        </p:nvSpPr>
        <p:spPr>
          <a:xfrm>
            <a:off x="2971800" y="3962400"/>
            <a:ext cx="914400" cy="381000"/>
          </a:xfrm>
          <a:prstGeom prst="trapezoid">
            <a:avLst/>
          </a:prstGeom>
          <a:solidFill>
            <a:srgbClr val="FF99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rgbClr val="333333"/>
                </a:solidFill>
              </a:rPr>
              <a:t>Gnd</a:t>
            </a:r>
            <a:r>
              <a:rPr lang="en-US" sz="1200" dirty="0">
                <a:solidFill>
                  <a:srgbClr val="333333"/>
                </a:solidFill>
              </a:rPr>
              <a:t/>
            </a:r>
            <a:br>
              <a:rPr lang="en-US" sz="1200" dirty="0">
                <a:solidFill>
                  <a:srgbClr val="333333"/>
                </a:solidFill>
              </a:rPr>
            </a:br>
            <a:r>
              <a:rPr lang="en-US" sz="1200" dirty="0">
                <a:solidFill>
                  <a:srgbClr val="333333"/>
                </a:solidFill>
              </a:rPr>
              <a:t>Station</a:t>
            </a:r>
          </a:p>
        </p:txBody>
      </p:sp>
      <p:cxnSp>
        <p:nvCxnSpPr>
          <p:cNvPr id="70" name="Shape 69"/>
          <p:cNvCxnSpPr>
            <a:stCxn id="8" idx="3"/>
            <a:endCxn id="65" idx="2"/>
          </p:cNvCxnSpPr>
          <p:nvPr/>
        </p:nvCxnSpPr>
        <p:spPr>
          <a:xfrm flipV="1">
            <a:off x="2819400" y="4343400"/>
            <a:ext cx="609600" cy="685800"/>
          </a:xfrm>
          <a:prstGeom prst="bentConnector2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16200000" flipV="1">
            <a:off x="4800600" y="1981200"/>
            <a:ext cx="4038600" cy="29718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2" name="TextBox 74"/>
          <p:cNvSpPr txBox="1">
            <a:spLocks noChangeArrowheads="1"/>
          </p:cNvSpPr>
          <p:nvPr/>
        </p:nvSpPr>
        <p:spPr bwMode="auto">
          <a:xfrm>
            <a:off x="7334250" y="3886200"/>
            <a:ext cx="866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Cmd Out</a:t>
            </a:r>
          </a:p>
          <a:p>
            <a:pPr algn="ctr"/>
            <a:r>
              <a:rPr lang="en-US" sz="1200"/>
              <a:t>(Gnd Cdr)</a:t>
            </a:r>
          </a:p>
        </p:txBody>
      </p:sp>
      <p:sp>
        <p:nvSpPr>
          <p:cNvPr id="11283" name="TextBox 77"/>
          <p:cNvSpPr txBox="1">
            <a:spLocks noChangeArrowheads="1"/>
          </p:cNvSpPr>
          <p:nvPr/>
        </p:nvSpPr>
        <p:spPr bwMode="auto">
          <a:xfrm>
            <a:off x="6742113" y="2209800"/>
            <a:ext cx="942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Control (in)</a:t>
            </a:r>
          </a:p>
          <a:p>
            <a:pPr algn="ctr"/>
            <a:r>
              <a:rPr lang="en-US" sz="1200"/>
              <a:t>Data (out)</a:t>
            </a:r>
          </a:p>
        </p:txBody>
      </p:sp>
      <p:cxnSp>
        <p:nvCxnSpPr>
          <p:cNvPr id="80" name="Straight Arrow Connector 79"/>
          <p:cNvCxnSpPr>
            <a:stCxn id="6" idx="0"/>
          </p:cNvCxnSpPr>
          <p:nvPr/>
        </p:nvCxnSpPr>
        <p:spPr>
          <a:xfrm rot="5400000" flipH="1" flipV="1">
            <a:off x="3086100" y="3162300"/>
            <a:ext cx="3505200" cy="38100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5" name="TextBox 80"/>
          <p:cNvSpPr txBox="1">
            <a:spLocks noChangeArrowheads="1"/>
          </p:cNvSpPr>
          <p:nvPr/>
        </p:nvSpPr>
        <p:spPr bwMode="auto">
          <a:xfrm>
            <a:off x="4208463" y="4038600"/>
            <a:ext cx="800100" cy="461963"/>
          </a:xfrm>
          <a:prstGeom prst="rect">
            <a:avLst/>
          </a:prstGeom>
          <a:solidFill>
            <a:srgbClr val="FFFFFF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 err="1"/>
              <a:t>Cmd</a:t>
            </a:r>
            <a:r>
              <a:rPr lang="en-US" sz="1200" dirty="0"/>
              <a:t> Out</a:t>
            </a:r>
          </a:p>
          <a:p>
            <a:pPr algn="ctr"/>
            <a:r>
              <a:rPr lang="en-US" sz="1200" dirty="0"/>
              <a:t>(Air Cdr)</a:t>
            </a:r>
          </a:p>
        </p:txBody>
      </p:sp>
      <p:cxnSp>
        <p:nvCxnSpPr>
          <p:cNvPr id="83" name="Straight Arrow Connector 82"/>
          <p:cNvCxnSpPr>
            <a:endCxn id="1026" idx="1"/>
          </p:cNvCxnSpPr>
          <p:nvPr/>
        </p:nvCxnSpPr>
        <p:spPr>
          <a:xfrm>
            <a:off x="5334000" y="1382713"/>
            <a:ext cx="1981200" cy="169545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stCxn id="65" idx="3"/>
            <a:endCxn id="6" idx="1"/>
          </p:cNvCxnSpPr>
          <p:nvPr/>
        </p:nvCxnSpPr>
        <p:spPr>
          <a:xfrm>
            <a:off x="3838575" y="4152900"/>
            <a:ext cx="352425" cy="11811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rot="5400000" flipH="1" flipV="1">
            <a:off x="-327025" y="2960688"/>
            <a:ext cx="3843337" cy="120808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9" name="TextBox 102"/>
          <p:cNvSpPr txBox="1">
            <a:spLocks noChangeArrowheads="1"/>
          </p:cNvSpPr>
          <p:nvPr/>
        </p:nvSpPr>
        <p:spPr bwMode="auto">
          <a:xfrm>
            <a:off x="498475" y="3505200"/>
            <a:ext cx="1036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Control (out)</a:t>
            </a:r>
          </a:p>
          <a:p>
            <a:pPr algn="ctr"/>
            <a:r>
              <a:rPr lang="en-US" sz="1200"/>
              <a:t>Sensor (in)</a:t>
            </a:r>
          </a:p>
        </p:txBody>
      </p:sp>
      <p:pic>
        <p:nvPicPr>
          <p:cNvPr id="112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3886200"/>
            <a:ext cx="31273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8" name="Straight Arrow Connector 107"/>
          <p:cNvCxnSpPr>
            <a:stCxn id="1026" idx="2"/>
            <a:endCxn id="1027" idx="0"/>
          </p:cNvCxnSpPr>
          <p:nvPr/>
        </p:nvCxnSpPr>
        <p:spPr>
          <a:xfrm rot="16200000" flipH="1">
            <a:off x="7720012" y="3297238"/>
            <a:ext cx="625475" cy="5524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2" name="TextBox 108"/>
          <p:cNvSpPr txBox="1">
            <a:spLocks noChangeArrowheads="1"/>
          </p:cNvSpPr>
          <p:nvPr/>
        </p:nvSpPr>
        <p:spPr bwMode="auto">
          <a:xfrm>
            <a:off x="7953375" y="3240088"/>
            <a:ext cx="6699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Sensor</a:t>
            </a:r>
            <a:br>
              <a:rPr lang="en-US" sz="1200"/>
            </a:br>
            <a:r>
              <a:rPr lang="en-US" sz="1200"/>
              <a:t>(Out)</a:t>
            </a:r>
          </a:p>
        </p:txBody>
      </p:sp>
      <p:cxnSp>
        <p:nvCxnSpPr>
          <p:cNvPr id="111" name="Straight Arrow Connector 110"/>
          <p:cNvCxnSpPr>
            <a:stCxn id="1027" idx="2"/>
          </p:cNvCxnSpPr>
          <p:nvPr/>
        </p:nvCxnSpPr>
        <p:spPr>
          <a:xfrm rot="16200000" flipH="1">
            <a:off x="7865269" y="4969669"/>
            <a:ext cx="960437" cy="7302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4" name="TextBox 111"/>
          <p:cNvSpPr txBox="1">
            <a:spLocks noChangeArrowheads="1"/>
          </p:cNvSpPr>
          <p:nvPr/>
        </p:nvSpPr>
        <p:spPr bwMode="auto">
          <a:xfrm>
            <a:off x="8172450" y="4829175"/>
            <a:ext cx="600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Coord</a:t>
            </a:r>
          </a:p>
        </p:txBody>
      </p:sp>
      <p:cxnSp>
        <p:nvCxnSpPr>
          <p:cNvPr id="115" name="Straight Arrow Connector 114"/>
          <p:cNvCxnSpPr/>
          <p:nvPr/>
        </p:nvCxnSpPr>
        <p:spPr>
          <a:xfrm rot="16200000" flipH="1">
            <a:off x="4495800" y="2362200"/>
            <a:ext cx="3886200" cy="2362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5400000">
            <a:off x="3314700" y="3314700"/>
            <a:ext cx="3429000" cy="1524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7" name="TextBox 118"/>
          <p:cNvSpPr txBox="1">
            <a:spLocks noChangeArrowheads="1"/>
          </p:cNvSpPr>
          <p:nvPr/>
        </p:nvSpPr>
        <p:spPr bwMode="auto">
          <a:xfrm>
            <a:off x="4724400" y="4648200"/>
            <a:ext cx="1012825" cy="461963"/>
          </a:xfrm>
          <a:prstGeom prst="rect">
            <a:avLst/>
          </a:prstGeom>
          <a:solidFill>
            <a:srgbClr val="FFFFFF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AOC/ASOC</a:t>
            </a:r>
            <a:br>
              <a:rPr lang="en-US" sz="1200"/>
            </a:br>
            <a:r>
              <a:rPr lang="en-US" sz="1200"/>
              <a:t>Coord</a:t>
            </a:r>
          </a:p>
        </p:txBody>
      </p:sp>
      <p:sp>
        <p:nvSpPr>
          <p:cNvPr id="11298" name="TextBox 119"/>
          <p:cNvSpPr txBox="1">
            <a:spLocks noChangeArrowheads="1"/>
          </p:cNvSpPr>
          <p:nvPr/>
        </p:nvSpPr>
        <p:spPr bwMode="auto">
          <a:xfrm>
            <a:off x="6688138" y="4724400"/>
            <a:ext cx="1012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AOC/ASOC</a:t>
            </a:r>
            <a:br>
              <a:rPr lang="en-US" sz="1200"/>
            </a:br>
            <a:r>
              <a:rPr lang="en-US" sz="1200"/>
              <a:t>Coord</a:t>
            </a:r>
          </a:p>
        </p:txBody>
      </p:sp>
      <p:cxnSp>
        <p:nvCxnSpPr>
          <p:cNvPr id="122" name="Shape 121"/>
          <p:cNvCxnSpPr>
            <a:stCxn id="5" idx="3"/>
            <a:endCxn id="6" idx="2"/>
          </p:cNvCxnSpPr>
          <p:nvPr/>
        </p:nvCxnSpPr>
        <p:spPr>
          <a:xfrm flipV="1">
            <a:off x="1676400" y="5562600"/>
            <a:ext cx="2971800" cy="152400"/>
          </a:xfrm>
          <a:prstGeom prst="bentConnector2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00" name="TextBox 122"/>
          <p:cNvSpPr txBox="1">
            <a:spLocks noChangeArrowheads="1"/>
          </p:cNvSpPr>
          <p:nvPr/>
        </p:nvSpPr>
        <p:spPr bwMode="auto">
          <a:xfrm>
            <a:off x="2708275" y="5715000"/>
            <a:ext cx="1600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AOC-UAS Terrestrial</a:t>
            </a:r>
          </a:p>
        </p:txBody>
      </p:sp>
      <p:sp>
        <p:nvSpPr>
          <p:cNvPr id="124" name="Left Brace 123"/>
          <p:cNvSpPr/>
          <p:nvPr/>
        </p:nvSpPr>
        <p:spPr>
          <a:xfrm rot="5400000">
            <a:off x="5600700" y="3314700"/>
            <a:ext cx="304800" cy="9906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302" name="TextBox 129"/>
          <p:cNvSpPr txBox="1">
            <a:spLocks noChangeArrowheads="1"/>
          </p:cNvSpPr>
          <p:nvPr/>
        </p:nvSpPr>
        <p:spPr bwMode="auto">
          <a:xfrm>
            <a:off x="5451475" y="3762375"/>
            <a:ext cx="747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Sensors</a:t>
            </a:r>
          </a:p>
        </p:txBody>
      </p:sp>
      <p:sp>
        <p:nvSpPr>
          <p:cNvPr id="11303" name="TextBox 54"/>
          <p:cNvSpPr txBox="1">
            <a:spLocks noChangeArrowheads="1"/>
          </p:cNvSpPr>
          <p:nvPr/>
        </p:nvSpPr>
        <p:spPr bwMode="auto">
          <a:xfrm>
            <a:off x="392113" y="6073775"/>
            <a:ext cx="3297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RPA: Remotely Piloted Aircraft</a:t>
            </a:r>
          </a:p>
        </p:txBody>
      </p:sp>
      <p:sp>
        <p:nvSpPr>
          <p:cNvPr id="11304" name="TextBox 55"/>
          <p:cNvSpPr txBox="1">
            <a:spLocks noChangeArrowheads="1"/>
          </p:cNvSpPr>
          <p:nvPr/>
        </p:nvSpPr>
        <p:spPr bwMode="auto">
          <a:xfrm>
            <a:off x="4386263" y="5791200"/>
            <a:ext cx="4057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AOC: Air Operations Center</a:t>
            </a:r>
          </a:p>
          <a:p>
            <a:r>
              <a:rPr lang="en-US"/>
              <a:t>ASOC: Air Support Operations Center</a:t>
            </a:r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5486400" y="4038600"/>
            <a:ext cx="990600" cy="609600"/>
            <a:chOff x="5486400" y="4038600"/>
            <a:chExt cx="990600" cy="609600"/>
          </a:xfrm>
        </p:grpSpPr>
        <p:sp>
          <p:nvSpPr>
            <p:cNvPr id="21" name="Isosceles Triangle 20"/>
            <p:cNvSpPr/>
            <p:nvPr/>
          </p:nvSpPr>
          <p:spPr>
            <a:xfrm>
              <a:off x="5486400" y="4038600"/>
              <a:ext cx="990600" cy="609600"/>
            </a:xfrm>
            <a:prstGeom prst="triangle">
              <a:avLst/>
            </a:prstGeom>
            <a:solidFill>
              <a:srgbClr val="CC880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314" name="TextBox 58"/>
            <p:cNvSpPr txBox="1">
              <a:spLocks noChangeArrowheads="1"/>
            </p:cNvSpPr>
            <p:nvPr/>
          </p:nvSpPr>
          <p:spPr bwMode="auto">
            <a:xfrm>
              <a:off x="5635525" y="4338544"/>
              <a:ext cx="68095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/>
                <a:t>Target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AOC Resiliency Study—C3 </a:t>
            </a:r>
            <a:r>
              <a:rPr lang="en-US" dirty="0" smtClean="0">
                <a:solidFill>
                  <a:schemeClr val="tx1"/>
                </a:solidFill>
              </a:rPr>
              <a:t>View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5486400"/>
            <a:ext cx="914400" cy="457200"/>
          </a:xfrm>
          <a:prstGeom prst="roundRect">
            <a:avLst/>
          </a:prstGeom>
          <a:solidFill>
            <a:srgbClr val="5E5ED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RPA Ctrl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91000" y="5105400"/>
            <a:ext cx="914400" cy="457200"/>
          </a:xfrm>
          <a:prstGeom prst="roundRect">
            <a:avLst/>
          </a:prstGeom>
          <a:solidFill>
            <a:srgbClr val="5E5ED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AOC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0" y="5486400"/>
            <a:ext cx="914400" cy="4572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ASOC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Flowchart: Multidocument 7"/>
          <p:cNvSpPr/>
          <p:nvPr/>
        </p:nvSpPr>
        <p:spPr>
          <a:xfrm>
            <a:off x="1828800" y="4648200"/>
            <a:ext cx="990600" cy="762000"/>
          </a:xfrm>
          <a:prstGeom prst="flowChartMultidocument">
            <a:avLst/>
          </a:prstGeom>
          <a:solidFill>
            <a:srgbClr val="5E5ED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Fusion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Center</a:t>
            </a:r>
          </a:p>
        </p:txBody>
      </p:sp>
      <p:pic>
        <p:nvPicPr>
          <p:cNvPr id="113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2895600"/>
            <a:ext cx="881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7"/>
          <p:cNvGrpSpPr>
            <a:grpSpLocks noChangeAspect="1"/>
          </p:cNvGrpSpPr>
          <p:nvPr/>
        </p:nvGrpSpPr>
        <p:grpSpPr>
          <a:xfrm>
            <a:off x="5029200" y="1295400"/>
            <a:ext cx="182880" cy="182880"/>
            <a:chOff x="3810000" y="1219200"/>
            <a:chExt cx="381794" cy="153194"/>
          </a:xfrm>
          <a:solidFill>
            <a:schemeClr val="bg1">
              <a:lumMod val="85000"/>
            </a:schemeClr>
          </a:solidFill>
        </p:grpSpPr>
        <p:sp>
          <p:nvSpPr>
            <p:cNvPr id="10" name="Rectangle 9"/>
            <p:cNvSpPr/>
            <p:nvPr/>
          </p:nvSpPr>
          <p:spPr>
            <a:xfrm>
              <a:off x="3962400" y="1219200"/>
              <a:ext cx="76200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3810000" y="1295400"/>
              <a:ext cx="381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114800" y="1295400"/>
              <a:ext cx="1524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3734594" y="1294606"/>
              <a:ext cx="1524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AOC Resiliency Study—Ops View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2000" y="5486400"/>
            <a:ext cx="91440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RPA Ctrl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0" y="5486400"/>
            <a:ext cx="914400" cy="4572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ASOC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lowchart: Multidocument 4"/>
          <p:cNvSpPr/>
          <p:nvPr/>
        </p:nvSpPr>
        <p:spPr>
          <a:xfrm>
            <a:off x="1828800" y="4648200"/>
            <a:ext cx="990600" cy="762000"/>
          </a:xfrm>
          <a:prstGeom prst="flowChartMultidocumen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Fusion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Center</a:t>
            </a:r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2895600"/>
            <a:ext cx="881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7"/>
          <p:cNvGrpSpPr>
            <a:grpSpLocks noChangeAspect="1"/>
          </p:cNvGrpSpPr>
          <p:nvPr/>
        </p:nvGrpSpPr>
        <p:grpSpPr bwMode="auto">
          <a:xfrm>
            <a:off x="5257800" y="1524000"/>
            <a:ext cx="182563" cy="182563"/>
            <a:chOff x="3810000" y="1219200"/>
            <a:chExt cx="381794" cy="153194"/>
          </a:xfrm>
        </p:grpSpPr>
        <p:sp>
          <p:nvSpPr>
            <p:cNvPr id="8" name="Rectangle 7"/>
            <p:cNvSpPr/>
            <p:nvPr/>
          </p:nvSpPr>
          <p:spPr>
            <a:xfrm>
              <a:off x="3962717" y="1219200"/>
              <a:ext cx="76360" cy="1518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3810000" y="1295131"/>
              <a:ext cx="381794" cy="13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4115862" y="1296464"/>
              <a:ext cx="1518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3734068" y="1295131"/>
              <a:ext cx="1518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48"/>
          <p:cNvGrpSpPr>
            <a:grpSpLocks noChangeAspect="1"/>
          </p:cNvGrpSpPr>
          <p:nvPr/>
        </p:nvGrpSpPr>
        <p:grpSpPr bwMode="auto">
          <a:xfrm>
            <a:off x="2362200" y="1600200"/>
            <a:ext cx="182563" cy="182563"/>
            <a:chOff x="3810000" y="1219200"/>
            <a:chExt cx="381794" cy="153194"/>
          </a:xfrm>
        </p:grpSpPr>
        <p:sp>
          <p:nvSpPr>
            <p:cNvPr id="14" name="Rectangle 13"/>
            <p:cNvSpPr/>
            <p:nvPr/>
          </p:nvSpPr>
          <p:spPr>
            <a:xfrm>
              <a:off x="3962717" y="1219200"/>
              <a:ext cx="76360" cy="1518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3810000" y="1295131"/>
              <a:ext cx="381794" cy="13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115862" y="1296464"/>
              <a:ext cx="1518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3734068" y="1295131"/>
              <a:ext cx="1518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rapezoid 17"/>
          <p:cNvSpPr/>
          <p:nvPr/>
        </p:nvSpPr>
        <p:spPr>
          <a:xfrm>
            <a:off x="2971800" y="3962400"/>
            <a:ext cx="914400" cy="381000"/>
          </a:xfrm>
          <a:prstGeom prst="trapezoid">
            <a:avLst/>
          </a:prstGeom>
          <a:solidFill>
            <a:srgbClr val="0033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Gnd</a:t>
            </a:r>
            <a:r>
              <a:rPr lang="en-US" sz="1200" dirty="0">
                <a:solidFill>
                  <a:schemeClr val="tx1"/>
                </a:solidFill>
              </a:rPr>
              <a:t/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Station</a:t>
            </a:r>
          </a:p>
        </p:txBody>
      </p:sp>
      <p:cxnSp>
        <p:nvCxnSpPr>
          <p:cNvPr id="19" name="Shape 18"/>
          <p:cNvCxnSpPr>
            <a:stCxn id="5" idx="3"/>
          </p:cNvCxnSpPr>
          <p:nvPr/>
        </p:nvCxnSpPr>
        <p:spPr>
          <a:xfrm>
            <a:off x="2819400" y="5029200"/>
            <a:ext cx="1524000" cy="3048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3886200"/>
            <a:ext cx="31273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hape 21"/>
          <p:cNvCxnSpPr>
            <a:stCxn id="3" idx="3"/>
          </p:cNvCxnSpPr>
          <p:nvPr/>
        </p:nvCxnSpPr>
        <p:spPr>
          <a:xfrm flipV="1">
            <a:off x="1676400" y="5562600"/>
            <a:ext cx="2971800" cy="152400"/>
          </a:xfrm>
          <a:prstGeom prst="bent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4191000" y="5105400"/>
            <a:ext cx="91440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AOC</a:t>
            </a:r>
          </a:p>
        </p:txBody>
      </p:sp>
      <p:cxnSp>
        <p:nvCxnSpPr>
          <p:cNvPr id="45" name="Shape 44"/>
          <p:cNvCxnSpPr>
            <a:stCxn id="6" idx="1"/>
            <a:endCxn id="3" idx="0"/>
          </p:cNvCxnSpPr>
          <p:nvPr/>
        </p:nvCxnSpPr>
        <p:spPr>
          <a:xfrm rot="10800000" flipV="1">
            <a:off x="1219200" y="3078163"/>
            <a:ext cx="6096000" cy="2408237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hape 45"/>
          <p:cNvCxnSpPr>
            <a:stCxn id="4" idx="1"/>
            <a:endCxn id="43" idx="3"/>
          </p:cNvCxnSpPr>
          <p:nvPr/>
        </p:nvCxnSpPr>
        <p:spPr>
          <a:xfrm rot="10800000">
            <a:off x="5105400" y="5334000"/>
            <a:ext cx="2514600" cy="38100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6" idx="2"/>
            <a:endCxn id="21" idx="0"/>
          </p:cNvCxnSpPr>
          <p:nvPr/>
        </p:nvCxnSpPr>
        <p:spPr>
          <a:xfrm rot="16200000" flipH="1">
            <a:off x="7720012" y="3297238"/>
            <a:ext cx="625475" cy="55245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1" idx="2"/>
          </p:cNvCxnSpPr>
          <p:nvPr/>
        </p:nvCxnSpPr>
        <p:spPr>
          <a:xfrm rot="5400000">
            <a:off x="7827169" y="5004594"/>
            <a:ext cx="960437" cy="317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hape 54"/>
          <p:cNvCxnSpPr>
            <a:stCxn id="58" idx="1"/>
            <a:endCxn id="5" idx="0"/>
          </p:cNvCxnSpPr>
          <p:nvPr/>
        </p:nvCxnSpPr>
        <p:spPr>
          <a:xfrm rot="16200000" flipH="1" flipV="1">
            <a:off x="3653632" y="2320131"/>
            <a:ext cx="1066800" cy="3589337"/>
          </a:xfrm>
          <a:prstGeom prst="bentConnector3">
            <a:avLst>
              <a:gd name="adj1" fmla="val -24327"/>
            </a:avLst>
          </a:prstGeom>
          <a:ln w="1905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Left Brace 57"/>
          <p:cNvSpPr/>
          <p:nvPr/>
        </p:nvSpPr>
        <p:spPr>
          <a:xfrm rot="5400000">
            <a:off x="5829300" y="3238500"/>
            <a:ext cx="304800" cy="9906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08" name="TextBox 60"/>
          <p:cNvSpPr txBox="1">
            <a:spLocks noChangeArrowheads="1"/>
          </p:cNvSpPr>
          <p:nvPr/>
        </p:nvSpPr>
        <p:spPr bwMode="auto">
          <a:xfrm>
            <a:off x="4513263" y="3352800"/>
            <a:ext cx="669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Sensor</a:t>
            </a:r>
          </a:p>
          <a:p>
            <a:pPr algn="ctr"/>
            <a:r>
              <a:rPr lang="en-US" sz="1200"/>
              <a:t>Data</a:t>
            </a:r>
          </a:p>
        </p:txBody>
      </p:sp>
      <p:sp>
        <p:nvSpPr>
          <p:cNvPr id="12309" name="TextBox 61"/>
          <p:cNvSpPr txBox="1">
            <a:spLocks noChangeArrowheads="1"/>
          </p:cNvSpPr>
          <p:nvPr/>
        </p:nvSpPr>
        <p:spPr bwMode="auto">
          <a:xfrm>
            <a:off x="5680075" y="3762375"/>
            <a:ext cx="747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Sensors</a:t>
            </a:r>
          </a:p>
        </p:txBody>
      </p:sp>
      <p:cxnSp>
        <p:nvCxnSpPr>
          <p:cNvPr id="64" name="Elbow Connector 63"/>
          <p:cNvCxnSpPr>
            <a:endCxn id="4" idx="0"/>
          </p:cNvCxnSpPr>
          <p:nvPr/>
        </p:nvCxnSpPr>
        <p:spPr>
          <a:xfrm>
            <a:off x="2819400" y="4876800"/>
            <a:ext cx="5257800" cy="609600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" idx="2"/>
            <a:endCxn id="18" idx="0"/>
          </p:cNvCxnSpPr>
          <p:nvPr/>
        </p:nvCxnSpPr>
        <p:spPr>
          <a:xfrm rot="5400000">
            <a:off x="3260725" y="1874838"/>
            <a:ext cx="2255837" cy="1919288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14" idx="2"/>
            <a:endCxn id="18" idx="0"/>
          </p:cNvCxnSpPr>
          <p:nvPr/>
        </p:nvCxnSpPr>
        <p:spPr>
          <a:xfrm rot="16200000" flipH="1">
            <a:off x="1851025" y="2384426"/>
            <a:ext cx="2179637" cy="976312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3" name="TextBox 73"/>
          <p:cNvSpPr txBox="1">
            <a:spLocks noChangeArrowheads="1"/>
          </p:cNvSpPr>
          <p:nvPr/>
        </p:nvSpPr>
        <p:spPr bwMode="auto">
          <a:xfrm>
            <a:off x="6199188" y="4829175"/>
            <a:ext cx="774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Intel Info</a:t>
            </a:r>
          </a:p>
        </p:txBody>
      </p:sp>
      <p:sp>
        <p:nvSpPr>
          <p:cNvPr id="12314" name="TextBox 74"/>
          <p:cNvSpPr txBox="1">
            <a:spLocks noChangeArrowheads="1"/>
          </p:cNvSpPr>
          <p:nvPr/>
        </p:nvSpPr>
        <p:spPr bwMode="auto">
          <a:xfrm>
            <a:off x="1676400" y="4038600"/>
            <a:ext cx="80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Sensor</a:t>
            </a:r>
          </a:p>
          <a:p>
            <a:pPr algn="ctr"/>
            <a:r>
              <a:rPr lang="en-US" sz="1200"/>
              <a:t>Data (in)</a:t>
            </a:r>
          </a:p>
        </p:txBody>
      </p:sp>
      <p:sp>
        <p:nvSpPr>
          <p:cNvPr id="12315" name="TextBox 75"/>
          <p:cNvSpPr txBox="1">
            <a:spLocks noChangeArrowheads="1"/>
          </p:cNvSpPr>
          <p:nvPr/>
        </p:nvSpPr>
        <p:spPr bwMode="auto">
          <a:xfrm>
            <a:off x="2763838" y="5029200"/>
            <a:ext cx="80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Intel</a:t>
            </a:r>
          </a:p>
          <a:p>
            <a:pPr algn="ctr"/>
            <a:r>
              <a:rPr lang="en-US" sz="1200"/>
              <a:t>Info (out)</a:t>
            </a:r>
          </a:p>
        </p:txBody>
      </p:sp>
      <p:sp>
        <p:nvSpPr>
          <p:cNvPr id="12316" name="TextBox 76"/>
          <p:cNvSpPr txBox="1">
            <a:spLocks noChangeArrowheads="1"/>
          </p:cNvSpPr>
          <p:nvPr/>
        </p:nvSpPr>
        <p:spPr bwMode="auto">
          <a:xfrm>
            <a:off x="204788" y="3657600"/>
            <a:ext cx="1036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Control (out)</a:t>
            </a:r>
          </a:p>
          <a:p>
            <a:pPr algn="ctr"/>
            <a:r>
              <a:rPr lang="en-US" sz="1200"/>
              <a:t>Sensor (in)</a:t>
            </a:r>
          </a:p>
        </p:txBody>
      </p:sp>
      <p:sp>
        <p:nvSpPr>
          <p:cNvPr id="12317" name="TextBox 85"/>
          <p:cNvSpPr txBox="1">
            <a:spLocks noChangeArrowheads="1"/>
          </p:cNvSpPr>
          <p:nvPr/>
        </p:nvSpPr>
        <p:spPr bwMode="auto">
          <a:xfrm>
            <a:off x="8096250" y="3352800"/>
            <a:ext cx="669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Sensor</a:t>
            </a:r>
            <a:br>
              <a:rPr lang="en-US" sz="1200"/>
            </a:br>
            <a:r>
              <a:rPr lang="en-US" sz="1200"/>
              <a:t>(Out)</a:t>
            </a:r>
          </a:p>
        </p:txBody>
      </p:sp>
      <p:sp>
        <p:nvSpPr>
          <p:cNvPr id="12318" name="TextBox 86"/>
          <p:cNvSpPr txBox="1">
            <a:spLocks noChangeArrowheads="1"/>
          </p:cNvSpPr>
          <p:nvPr/>
        </p:nvSpPr>
        <p:spPr bwMode="auto">
          <a:xfrm>
            <a:off x="8172450" y="4829175"/>
            <a:ext cx="600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Coord</a:t>
            </a:r>
          </a:p>
        </p:txBody>
      </p:sp>
      <p:sp>
        <p:nvSpPr>
          <p:cNvPr id="12319" name="TextBox 87"/>
          <p:cNvSpPr txBox="1">
            <a:spLocks noChangeArrowheads="1"/>
          </p:cNvSpPr>
          <p:nvPr/>
        </p:nvSpPr>
        <p:spPr bwMode="auto">
          <a:xfrm>
            <a:off x="6284913" y="2590800"/>
            <a:ext cx="942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Control (in)</a:t>
            </a:r>
          </a:p>
          <a:p>
            <a:pPr algn="ctr"/>
            <a:r>
              <a:rPr lang="en-US" sz="1200"/>
              <a:t>Data (out)</a:t>
            </a:r>
          </a:p>
        </p:txBody>
      </p:sp>
      <p:sp>
        <p:nvSpPr>
          <p:cNvPr id="12320" name="TextBox 88"/>
          <p:cNvSpPr txBox="1">
            <a:spLocks noChangeArrowheads="1"/>
          </p:cNvSpPr>
          <p:nvPr/>
        </p:nvSpPr>
        <p:spPr bwMode="auto">
          <a:xfrm>
            <a:off x="5410200" y="5410200"/>
            <a:ext cx="1012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AOC/ASOC</a:t>
            </a:r>
          </a:p>
          <a:p>
            <a:pPr algn="ctr"/>
            <a:r>
              <a:rPr lang="en-US" sz="1200"/>
              <a:t>Coord</a:t>
            </a:r>
          </a:p>
        </p:txBody>
      </p:sp>
      <p:sp>
        <p:nvSpPr>
          <p:cNvPr id="12321" name="TextBox 89"/>
          <p:cNvSpPr txBox="1">
            <a:spLocks noChangeArrowheads="1"/>
          </p:cNvSpPr>
          <p:nvPr/>
        </p:nvSpPr>
        <p:spPr bwMode="auto">
          <a:xfrm>
            <a:off x="2708275" y="5715000"/>
            <a:ext cx="1600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AOC-UAS Terrestrial</a:t>
            </a:r>
          </a:p>
        </p:txBody>
      </p:sp>
      <p:sp>
        <p:nvSpPr>
          <p:cNvPr id="12322" name="TextBox 90"/>
          <p:cNvSpPr txBox="1">
            <a:spLocks noChangeArrowheads="1"/>
          </p:cNvSpPr>
          <p:nvPr/>
        </p:nvSpPr>
        <p:spPr bwMode="auto">
          <a:xfrm>
            <a:off x="6142038" y="1487488"/>
            <a:ext cx="26209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Dotted lines denote </a:t>
            </a:r>
            <a:br>
              <a:rPr lang="en-US"/>
            </a:br>
            <a:r>
              <a:rPr lang="en-US"/>
              <a:t>operational connections</a:t>
            </a:r>
          </a:p>
        </p:txBody>
      </p:sp>
      <p:sp>
        <p:nvSpPr>
          <p:cNvPr id="12323" name="TextBox 43"/>
          <p:cNvSpPr txBox="1">
            <a:spLocks noChangeArrowheads="1"/>
          </p:cNvSpPr>
          <p:nvPr/>
        </p:nvSpPr>
        <p:spPr bwMode="auto">
          <a:xfrm>
            <a:off x="392113" y="6073775"/>
            <a:ext cx="3297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RPA: Remotely Piloted Aircraft</a:t>
            </a:r>
          </a:p>
        </p:txBody>
      </p:sp>
      <p:sp>
        <p:nvSpPr>
          <p:cNvPr id="12324" name="TextBox 46"/>
          <p:cNvSpPr txBox="1">
            <a:spLocks noChangeArrowheads="1"/>
          </p:cNvSpPr>
          <p:nvPr/>
        </p:nvSpPr>
        <p:spPr bwMode="auto">
          <a:xfrm>
            <a:off x="4386263" y="5791200"/>
            <a:ext cx="4057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AOC: Air Operations Center</a:t>
            </a:r>
          </a:p>
          <a:p>
            <a:r>
              <a:rPr lang="en-US"/>
              <a:t>ASOC: Air Support Operations Center</a:t>
            </a:r>
          </a:p>
        </p:txBody>
      </p:sp>
      <p:grpSp>
        <p:nvGrpSpPr>
          <p:cNvPr id="13" name="Group 48"/>
          <p:cNvGrpSpPr>
            <a:grpSpLocks/>
          </p:cNvGrpSpPr>
          <p:nvPr/>
        </p:nvGrpSpPr>
        <p:grpSpPr bwMode="auto">
          <a:xfrm>
            <a:off x="5486400" y="4038600"/>
            <a:ext cx="990600" cy="609600"/>
            <a:chOff x="5486400" y="4038600"/>
            <a:chExt cx="990600" cy="609600"/>
          </a:xfrm>
        </p:grpSpPr>
        <p:sp>
          <p:nvSpPr>
            <p:cNvPr id="12" name="Isosceles Triangle 11"/>
            <p:cNvSpPr/>
            <p:nvPr/>
          </p:nvSpPr>
          <p:spPr>
            <a:xfrm>
              <a:off x="5486400" y="4038600"/>
              <a:ext cx="990600" cy="609600"/>
            </a:xfrm>
            <a:prstGeom prst="triangle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327" name="TextBox 47"/>
            <p:cNvSpPr txBox="1">
              <a:spLocks noChangeArrowheads="1"/>
            </p:cNvSpPr>
            <p:nvPr/>
          </p:nvSpPr>
          <p:spPr bwMode="auto">
            <a:xfrm>
              <a:off x="5635525" y="4327659"/>
              <a:ext cx="68095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/>
                <a:t>Target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dirty="0" smtClean="0"/>
              <a:t>Degraded Cyberspace		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B20773-B1CA-4361-9AC6-862D80DDAD1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0484" name="Oval 2"/>
          <p:cNvSpPr>
            <a:spLocks noChangeArrowheads="1"/>
          </p:cNvSpPr>
          <p:nvPr/>
        </p:nvSpPr>
        <p:spPr bwMode="auto">
          <a:xfrm rot="-133972">
            <a:off x="2578100" y="1679428"/>
            <a:ext cx="4038600" cy="34290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66FF33"/>
              </a:gs>
            </a:gsLst>
            <a:lin ang="0" scaled="1"/>
          </a:gra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6" name="AutoShape 4"/>
          <p:cNvSpPr>
            <a:spLocks noChangeArrowheads="1"/>
          </p:cNvSpPr>
          <p:nvPr/>
        </p:nvSpPr>
        <p:spPr bwMode="auto">
          <a:xfrm rot="-2694811">
            <a:off x="2744788" y="1541315"/>
            <a:ext cx="3733800" cy="3692525"/>
          </a:xfrm>
          <a:prstGeom prst="star4">
            <a:avLst>
              <a:gd name="adj" fmla="val 1569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7" name="Oval 5"/>
          <p:cNvSpPr>
            <a:spLocks noChangeAspect="1" noChangeArrowheads="1"/>
          </p:cNvSpPr>
          <p:nvPr/>
        </p:nvSpPr>
        <p:spPr bwMode="auto">
          <a:xfrm>
            <a:off x="4110038" y="2998640"/>
            <a:ext cx="973137" cy="790575"/>
          </a:xfrm>
          <a:prstGeom prst="ellipse">
            <a:avLst/>
          </a:prstGeom>
          <a:solidFill>
            <a:srgbClr val="0000FF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8" name="Oval 6"/>
          <p:cNvSpPr>
            <a:spLocks noChangeArrowheads="1"/>
          </p:cNvSpPr>
          <p:nvPr/>
        </p:nvSpPr>
        <p:spPr bwMode="auto">
          <a:xfrm>
            <a:off x="1978025" y="1611165"/>
            <a:ext cx="1374775" cy="617538"/>
          </a:xfrm>
          <a:prstGeom prst="ellipse">
            <a:avLst/>
          </a:prstGeom>
          <a:solidFill>
            <a:srgbClr val="002D86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Observe</a:t>
            </a:r>
          </a:p>
        </p:txBody>
      </p:sp>
      <p:sp>
        <p:nvSpPr>
          <p:cNvPr id="20489" name="Text Box 7"/>
          <p:cNvSpPr txBox="1">
            <a:spLocks noChangeArrowheads="1"/>
          </p:cNvSpPr>
          <p:nvPr/>
        </p:nvSpPr>
        <p:spPr bwMode="auto">
          <a:xfrm>
            <a:off x="2667000" y="3066168"/>
            <a:ext cx="13324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/>
              <a:t>Physical</a:t>
            </a:r>
          </a:p>
          <a:p>
            <a:r>
              <a:rPr lang="en-US" sz="2400" dirty="0" smtClean="0"/>
              <a:t>Space</a:t>
            </a:r>
            <a:endParaRPr lang="en-US" sz="2400" dirty="0"/>
          </a:p>
        </p:txBody>
      </p:sp>
      <p:sp>
        <p:nvSpPr>
          <p:cNvPr id="20490" name="Text Box 8"/>
          <p:cNvSpPr txBox="1">
            <a:spLocks noChangeArrowheads="1"/>
          </p:cNvSpPr>
          <p:nvPr/>
        </p:nvSpPr>
        <p:spPr bwMode="auto">
          <a:xfrm>
            <a:off x="5070698" y="3058965"/>
            <a:ext cx="15856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400" b="1" dirty="0"/>
              <a:t>Cognitive</a:t>
            </a:r>
          </a:p>
          <a:p>
            <a:pPr algn="r"/>
            <a:r>
              <a:rPr lang="en-US" sz="2400" b="1" dirty="0"/>
              <a:t> “Space”</a:t>
            </a:r>
          </a:p>
        </p:txBody>
      </p:sp>
      <p:sp>
        <p:nvSpPr>
          <p:cNvPr id="20491" name="Text Box 9"/>
          <p:cNvSpPr txBox="1">
            <a:spLocks noChangeArrowheads="1"/>
          </p:cNvSpPr>
          <p:nvPr/>
        </p:nvSpPr>
        <p:spPr bwMode="auto">
          <a:xfrm>
            <a:off x="454025" y="1824335"/>
            <a:ext cx="13997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Sensors</a:t>
            </a:r>
          </a:p>
        </p:txBody>
      </p:sp>
      <p:sp>
        <p:nvSpPr>
          <p:cNvPr id="20492" name="Text Box 10"/>
          <p:cNvSpPr txBox="1">
            <a:spLocks noChangeArrowheads="1"/>
          </p:cNvSpPr>
          <p:nvPr/>
        </p:nvSpPr>
        <p:spPr bwMode="auto">
          <a:xfrm>
            <a:off x="6761158" y="1759803"/>
            <a:ext cx="17732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400" b="1" dirty="0"/>
              <a:t>Data</a:t>
            </a:r>
          </a:p>
          <a:p>
            <a:pPr algn="r"/>
            <a:r>
              <a:rPr lang="en-US" sz="2400" b="1" dirty="0"/>
              <a:t>Integration</a:t>
            </a:r>
          </a:p>
        </p:txBody>
      </p:sp>
      <p:sp>
        <p:nvSpPr>
          <p:cNvPr id="20493" name="Text Box 11"/>
          <p:cNvSpPr txBox="1">
            <a:spLocks noChangeArrowheads="1"/>
          </p:cNvSpPr>
          <p:nvPr/>
        </p:nvSpPr>
        <p:spPr bwMode="auto">
          <a:xfrm>
            <a:off x="6888158" y="4733778"/>
            <a:ext cx="17732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400" b="1" dirty="0"/>
              <a:t>Ops</a:t>
            </a:r>
          </a:p>
          <a:p>
            <a:pPr algn="r"/>
            <a:r>
              <a:rPr lang="en-US" sz="2400" b="1" dirty="0"/>
              <a:t>Integration</a:t>
            </a:r>
          </a:p>
        </p:txBody>
      </p:sp>
      <p:sp>
        <p:nvSpPr>
          <p:cNvPr id="20494" name="Text Box 12"/>
          <p:cNvSpPr txBox="1">
            <a:spLocks noChangeArrowheads="1"/>
          </p:cNvSpPr>
          <p:nvPr/>
        </p:nvSpPr>
        <p:spPr bwMode="auto">
          <a:xfrm>
            <a:off x="344488" y="4746478"/>
            <a:ext cx="28543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Effects</a:t>
            </a:r>
          </a:p>
          <a:p>
            <a:r>
              <a:rPr lang="en-US" sz="2400" dirty="0"/>
              <a:t>(Integrated Actions)</a:t>
            </a:r>
          </a:p>
        </p:txBody>
      </p:sp>
      <p:sp>
        <p:nvSpPr>
          <p:cNvPr id="20495" name="AutoShape 13"/>
          <p:cNvSpPr>
            <a:spLocks noChangeArrowheads="1"/>
          </p:cNvSpPr>
          <p:nvPr/>
        </p:nvSpPr>
        <p:spPr bwMode="auto">
          <a:xfrm rot="-4507450">
            <a:off x="4314825" y="4997303"/>
            <a:ext cx="304800" cy="228600"/>
          </a:xfrm>
          <a:prstGeom prst="triangle">
            <a:avLst>
              <a:gd name="adj" fmla="val 48866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96" name="AutoShape 14"/>
          <p:cNvSpPr>
            <a:spLocks noChangeArrowheads="1"/>
          </p:cNvSpPr>
          <p:nvPr/>
        </p:nvSpPr>
        <p:spPr bwMode="auto">
          <a:xfrm rot="-7973975">
            <a:off x="4305300" y="1512741"/>
            <a:ext cx="295275" cy="304800"/>
          </a:xfrm>
          <a:prstGeom prst="triangle">
            <a:avLst>
              <a:gd name="adj" fmla="val 0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473" name="Text Box 15"/>
          <p:cNvSpPr txBox="1">
            <a:spLocks noChangeArrowheads="1"/>
          </p:cNvSpPr>
          <p:nvPr/>
        </p:nvSpPr>
        <p:spPr bwMode="auto">
          <a:xfrm>
            <a:off x="6989513" y="3004990"/>
            <a:ext cx="18245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Knowledge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Operations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474" name="Text Box 16"/>
          <p:cNvSpPr txBox="1">
            <a:spLocks noChangeArrowheads="1"/>
          </p:cNvSpPr>
          <p:nvPr/>
        </p:nvSpPr>
        <p:spPr bwMode="auto">
          <a:xfrm>
            <a:off x="458615" y="3004990"/>
            <a:ext cx="18085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Legacy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Operations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475" name="Text Box 17"/>
          <p:cNvSpPr txBox="1">
            <a:spLocks noChangeArrowheads="1"/>
          </p:cNvSpPr>
          <p:nvPr/>
        </p:nvSpPr>
        <p:spPr bwMode="auto">
          <a:xfrm>
            <a:off x="3611064" y="1042840"/>
            <a:ext cx="18758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Intelligence</a:t>
            </a:r>
          </a:p>
        </p:txBody>
      </p:sp>
      <p:sp>
        <p:nvSpPr>
          <p:cNvPr id="3320850" name="Text Box 18"/>
          <p:cNvSpPr txBox="1">
            <a:spLocks noChangeArrowheads="1"/>
          </p:cNvSpPr>
          <p:nvPr/>
        </p:nvSpPr>
        <p:spPr bwMode="auto">
          <a:xfrm>
            <a:off x="1066800" y="0"/>
            <a:ext cx="7310427" cy="1016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r">
              <a:defRPr/>
            </a:pPr>
            <a:r>
              <a:rPr lang="en-US" sz="2800" b="1" i="1" dirty="0" smtClean="0"/>
              <a:t>Cyberspace Exploitation</a:t>
            </a:r>
            <a:endParaRPr lang="en-US" sz="2800" b="1" i="1" dirty="0"/>
          </a:p>
        </p:txBody>
      </p:sp>
      <p:sp>
        <p:nvSpPr>
          <p:cNvPr id="19477" name="Text Box 19"/>
          <p:cNvSpPr txBox="1">
            <a:spLocks noChangeArrowheads="1"/>
          </p:cNvSpPr>
          <p:nvPr/>
        </p:nvSpPr>
        <p:spPr bwMode="auto">
          <a:xfrm>
            <a:off x="3804803" y="5222728"/>
            <a:ext cx="15343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Logistics</a:t>
            </a:r>
          </a:p>
        </p:txBody>
      </p:sp>
      <p:sp>
        <p:nvSpPr>
          <p:cNvPr id="3320852" name="AutoShape 20"/>
          <p:cNvSpPr>
            <a:spLocks noChangeArrowheads="1"/>
          </p:cNvSpPr>
          <p:nvPr/>
        </p:nvSpPr>
        <p:spPr bwMode="auto">
          <a:xfrm rot="-2682986">
            <a:off x="2730500" y="1547665"/>
            <a:ext cx="3733800" cy="3692525"/>
          </a:xfrm>
          <a:prstGeom prst="star4">
            <a:avLst>
              <a:gd name="adj" fmla="val 12500"/>
            </a:avLst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503" name="Text Box 21"/>
          <p:cNvSpPr txBox="1">
            <a:spLocks noChangeArrowheads="1"/>
          </p:cNvSpPr>
          <p:nvPr/>
        </p:nvSpPr>
        <p:spPr bwMode="auto">
          <a:xfrm>
            <a:off x="3946525" y="3165328"/>
            <a:ext cx="130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 </a:t>
            </a:r>
            <a:r>
              <a:rPr lang="en-US" sz="2400" b="1" dirty="0">
                <a:solidFill>
                  <a:schemeClr val="bg1"/>
                </a:solidFill>
              </a:rPr>
              <a:t>Cyber</a:t>
            </a:r>
          </a:p>
        </p:txBody>
      </p:sp>
      <p:sp>
        <p:nvSpPr>
          <p:cNvPr id="20504" name="Oval 22"/>
          <p:cNvSpPr>
            <a:spLocks noChangeArrowheads="1"/>
          </p:cNvSpPr>
          <p:nvPr/>
        </p:nvSpPr>
        <p:spPr bwMode="auto">
          <a:xfrm>
            <a:off x="5791200" y="1534965"/>
            <a:ext cx="1374775" cy="617538"/>
          </a:xfrm>
          <a:prstGeom prst="ellipse">
            <a:avLst/>
          </a:prstGeom>
          <a:solidFill>
            <a:srgbClr val="002D86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Orient</a:t>
            </a:r>
          </a:p>
        </p:txBody>
      </p:sp>
      <p:sp>
        <p:nvSpPr>
          <p:cNvPr id="20505" name="Oval 23"/>
          <p:cNvSpPr>
            <a:spLocks noChangeArrowheads="1"/>
          </p:cNvSpPr>
          <p:nvPr/>
        </p:nvSpPr>
        <p:spPr bwMode="auto">
          <a:xfrm>
            <a:off x="5918200" y="4519465"/>
            <a:ext cx="1374775" cy="617538"/>
          </a:xfrm>
          <a:prstGeom prst="ellipse">
            <a:avLst/>
          </a:prstGeom>
          <a:solidFill>
            <a:srgbClr val="002D86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Decide</a:t>
            </a:r>
          </a:p>
        </p:txBody>
      </p:sp>
      <p:sp>
        <p:nvSpPr>
          <p:cNvPr id="20506" name="Oval 24"/>
          <p:cNvSpPr>
            <a:spLocks noChangeArrowheads="1"/>
          </p:cNvSpPr>
          <p:nvPr/>
        </p:nvSpPr>
        <p:spPr bwMode="auto">
          <a:xfrm>
            <a:off x="1868488" y="4503590"/>
            <a:ext cx="1374775" cy="617538"/>
          </a:xfrm>
          <a:prstGeom prst="ellipse">
            <a:avLst/>
          </a:prstGeom>
          <a:solidFill>
            <a:srgbClr val="002D86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Act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77800" y="1050778"/>
            <a:ext cx="8939213" cy="5048249"/>
            <a:chOff x="112" y="799"/>
            <a:chExt cx="5631" cy="3180"/>
          </a:xfrm>
        </p:grpSpPr>
        <p:sp>
          <p:nvSpPr>
            <p:cNvPr id="20508" name="Text Box 25"/>
            <p:cNvSpPr txBox="1">
              <a:spLocks noChangeArrowheads="1"/>
            </p:cNvSpPr>
            <p:nvPr/>
          </p:nvSpPr>
          <p:spPr bwMode="auto">
            <a:xfrm>
              <a:off x="3569" y="799"/>
              <a:ext cx="2174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2D86"/>
                  </a:solidFill>
                </a:rPr>
                <a:t>Situational Awareness</a:t>
              </a:r>
            </a:p>
          </p:txBody>
        </p:sp>
        <p:sp>
          <p:nvSpPr>
            <p:cNvPr id="20509" name="Text Box 26"/>
            <p:cNvSpPr txBox="1">
              <a:spLocks noChangeArrowheads="1"/>
            </p:cNvSpPr>
            <p:nvPr/>
          </p:nvSpPr>
          <p:spPr bwMode="auto">
            <a:xfrm>
              <a:off x="3641" y="3675"/>
              <a:ext cx="1947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2D86"/>
                  </a:solidFill>
                </a:rPr>
                <a:t>Linked </a:t>
              </a:r>
              <a:r>
                <a:rPr lang="en-US" sz="2400" b="1" dirty="0" smtClean="0">
                  <a:solidFill>
                    <a:srgbClr val="002D86"/>
                  </a:solidFill>
                </a:rPr>
                <a:t>Ops Centers</a:t>
              </a:r>
              <a:endParaRPr lang="en-US" sz="2400" b="1" dirty="0">
                <a:solidFill>
                  <a:srgbClr val="002D86"/>
                </a:solidFill>
              </a:endParaRPr>
            </a:p>
          </p:txBody>
        </p:sp>
        <p:sp>
          <p:nvSpPr>
            <p:cNvPr id="20510" name="Text Box 27"/>
            <p:cNvSpPr txBox="1">
              <a:spLocks noChangeArrowheads="1"/>
            </p:cNvSpPr>
            <p:nvPr/>
          </p:nvSpPr>
          <p:spPr bwMode="auto">
            <a:xfrm>
              <a:off x="112" y="3688"/>
              <a:ext cx="3195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002D86"/>
                  </a:solidFill>
                </a:rPr>
                <a:t>Cyber-enabled Global </a:t>
              </a:r>
              <a:r>
                <a:rPr lang="en-US" sz="2400" b="1" dirty="0">
                  <a:solidFill>
                    <a:srgbClr val="002D86"/>
                  </a:solidFill>
                </a:rPr>
                <a:t>Operations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3208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3320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0850" grpId="0" animBg="1"/>
      <p:bldP spid="33208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Chain in a Cyber World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>
          <a:xfrm>
            <a:off x="5885413" y="1118612"/>
            <a:ext cx="3142211" cy="4975225"/>
          </a:xfrm>
        </p:spPr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2400" u="sng" dirty="0" smtClean="0"/>
              <a:t>OPPORTUNITIES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400" dirty="0" smtClean="0"/>
              <a:t>Shopper Dialogue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400" dirty="0" smtClean="0"/>
              <a:t>Information Sharing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400" dirty="0" smtClean="0"/>
              <a:t>Synchronized Production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400" dirty="0" smtClean="0"/>
              <a:t>Integrated Logistics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400" dirty="0" smtClean="0"/>
              <a:t>Sustainability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400" dirty="0" smtClean="0"/>
              <a:t>Company Cyber Culture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69817E-8325-4576-B993-D82490997A7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15884" y="1071448"/>
            <a:ext cx="173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D86"/>
                </a:solidFill>
              </a:rPr>
              <a:t>Consumer is</a:t>
            </a:r>
            <a:br>
              <a:rPr lang="en-US" sz="2000" b="1" dirty="0" smtClean="0">
                <a:solidFill>
                  <a:srgbClr val="002D86"/>
                </a:solidFill>
              </a:rPr>
            </a:br>
            <a:r>
              <a:rPr lang="en-US" sz="2000" b="1" dirty="0" smtClean="0">
                <a:solidFill>
                  <a:srgbClr val="002D86"/>
                </a:solidFill>
              </a:rPr>
              <a:t>a Partner</a:t>
            </a:r>
            <a:endParaRPr lang="en-US" sz="2000" b="1" dirty="0">
              <a:solidFill>
                <a:srgbClr val="002D8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5800" y="5464314"/>
            <a:ext cx="1765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2D86"/>
                </a:solidFill>
              </a:rPr>
              <a:t>Quality is</a:t>
            </a:r>
            <a:br>
              <a:rPr lang="en-US" sz="2000" b="1" dirty="0" smtClean="0">
                <a:solidFill>
                  <a:srgbClr val="002D86"/>
                </a:solidFill>
              </a:rPr>
            </a:br>
            <a:r>
              <a:rPr lang="en-US" sz="2000" b="1" dirty="0" smtClean="0">
                <a:solidFill>
                  <a:srgbClr val="002D86"/>
                </a:solidFill>
              </a:rPr>
              <a:t>a commodity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7338" y="5133591"/>
            <a:ext cx="11961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D86"/>
                </a:solidFill>
              </a:rPr>
              <a:t>Open</a:t>
            </a:r>
          </a:p>
          <a:p>
            <a:r>
              <a:rPr lang="en-US" sz="2000" b="1" dirty="0" smtClean="0">
                <a:solidFill>
                  <a:srgbClr val="002D86"/>
                </a:solidFill>
              </a:rPr>
              <a:t>Network</a:t>
            </a:r>
            <a:br>
              <a:rPr lang="en-US" sz="2000" b="1" dirty="0" smtClean="0">
                <a:solidFill>
                  <a:srgbClr val="002D86"/>
                </a:solidFill>
              </a:rPr>
            </a:br>
            <a:r>
              <a:rPr lang="en-US" sz="2000" b="1" dirty="0" smtClean="0">
                <a:solidFill>
                  <a:srgbClr val="002D86"/>
                </a:solidFill>
              </a:rPr>
              <a:t>rules</a:t>
            </a:r>
          </a:p>
        </p:txBody>
      </p:sp>
      <p:grpSp>
        <p:nvGrpSpPr>
          <p:cNvPr id="3" name="Group 18"/>
          <p:cNvGrpSpPr/>
          <p:nvPr/>
        </p:nvGrpSpPr>
        <p:grpSpPr>
          <a:xfrm>
            <a:off x="671405" y="1051560"/>
            <a:ext cx="5120640" cy="5120640"/>
            <a:chOff x="2018030" y="1243648"/>
            <a:chExt cx="5120640" cy="5120640"/>
          </a:xfrm>
        </p:grpSpPr>
        <p:sp>
          <p:nvSpPr>
            <p:cNvPr id="6" name="Donut 5"/>
            <p:cNvSpPr>
              <a:spLocks noChangeAspect="1"/>
            </p:cNvSpPr>
            <p:nvPr/>
          </p:nvSpPr>
          <p:spPr bwMode="auto">
            <a:xfrm>
              <a:off x="2018030" y="1243648"/>
              <a:ext cx="5120640" cy="5120640"/>
            </a:xfrm>
            <a:prstGeom prst="donut">
              <a:avLst/>
            </a:prstGeom>
            <a:solidFill>
              <a:srgbClr val="0070C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24590" y="1562793"/>
              <a:ext cx="17075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Consumer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Behavior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8297749">
              <a:off x="5556162" y="4258888"/>
              <a:ext cx="134684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Product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Flow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3748620">
              <a:off x="2014937" y="4308763"/>
              <a:ext cx="18758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Information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Flow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 bwMode="auto">
            <a:xfrm rot="18904081">
              <a:off x="4428722" y="5221119"/>
              <a:ext cx="824923" cy="997527"/>
            </a:xfrm>
            <a:prstGeom prst="halfFrame">
              <a:avLst>
                <a:gd name="adj1" fmla="val 28478"/>
                <a:gd name="adj2" fmla="val 25740"/>
              </a:avLst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Half Frame 12"/>
            <p:cNvSpPr/>
            <p:nvPr/>
          </p:nvSpPr>
          <p:spPr bwMode="auto">
            <a:xfrm rot="4646201">
              <a:off x="2303435" y="2712719"/>
              <a:ext cx="824923" cy="997527"/>
            </a:xfrm>
            <a:prstGeom prst="halfFrame">
              <a:avLst>
                <a:gd name="adj1" fmla="val 28478"/>
                <a:gd name="adj2" fmla="val 25740"/>
              </a:avLst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Half Frame 13"/>
            <p:cNvSpPr/>
            <p:nvPr/>
          </p:nvSpPr>
          <p:spPr bwMode="auto">
            <a:xfrm rot="12197451">
              <a:off x="5861283" y="2430086"/>
              <a:ext cx="824923" cy="997527"/>
            </a:xfrm>
            <a:prstGeom prst="halfFrame">
              <a:avLst>
                <a:gd name="adj1" fmla="val 28478"/>
                <a:gd name="adj2" fmla="val 25740"/>
              </a:avLst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26131" y="3178238"/>
              <a:ext cx="11416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</a:rPr>
                <a:t>Future</a:t>
              </a:r>
              <a:br>
                <a:rPr lang="en-US" sz="2400" b="1" dirty="0" smtClean="0">
                  <a:solidFill>
                    <a:srgbClr val="000000"/>
                  </a:solidFill>
                </a:rPr>
              </a:br>
              <a:r>
                <a:rPr lang="en-US" sz="2400" b="1" dirty="0" smtClean="0">
                  <a:solidFill>
                    <a:srgbClr val="000000"/>
                  </a:solidFill>
                </a:rPr>
                <a:t>Value</a:t>
              </a:r>
              <a:br>
                <a:rPr lang="en-US" sz="2400" b="1" dirty="0" smtClean="0">
                  <a:solidFill>
                    <a:srgbClr val="000000"/>
                  </a:solidFill>
                </a:rPr>
              </a:br>
              <a:r>
                <a:rPr lang="en-US" sz="2400" b="1" dirty="0" smtClean="0">
                  <a:solidFill>
                    <a:srgbClr val="000000"/>
                  </a:solidFill>
                </a:rPr>
                <a:t>Chain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619708" y="5546456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002D86"/>
                </a:solidFill>
              </a:rPr>
              <a:t>GCI Initiative, 2008</a:t>
            </a:r>
            <a:endParaRPr lang="en-US" b="1" i="1" dirty="0">
              <a:solidFill>
                <a:srgbClr val="002D8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Warfighter</a:t>
            </a:r>
            <a:r>
              <a:rPr lang="en-US" smtClean="0"/>
              <a:t>-Industry Collaboration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7200" y="3171944"/>
            <a:ext cx="1752600" cy="1123712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 smtClean="0"/>
              <a:t>Military User</a:t>
            </a:r>
          </a:p>
          <a:p>
            <a:pPr algn="ctr"/>
            <a:r>
              <a:rPr lang="en-US" sz="2000" b="1" dirty="0" smtClean="0"/>
              <a:t>(</a:t>
            </a:r>
            <a:r>
              <a:rPr lang="en-US" sz="2000" b="1" dirty="0" err="1" smtClean="0"/>
              <a:t>Warfighter</a:t>
            </a:r>
            <a:r>
              <a:rPr lang="en-US" sz="2000" b="1" dirty="0" smtClean="0"/>
              <a:t>)</a:t>
            </a:r>
            <a:endParaRPr lang="en-US" sz="2000" b="1" dirty="0"/>
          </a:p>
        </p:txBody>
      </p:sp>
      <p:sp>
        <p:nvSpPr>
          <p:cNvPr id="8" name="Oval 7"/>
          <p:cNvSpPr/>
          <p:nvPr/>
        </p:nvSpPr>
        <p:spPr>
          <a:xfrm>
            <a:off x="3886200" y="3144057"/>
            <a:ext cx="1371600" cy="1179486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 smtClean="0"/>
              <a:t>WIC-E</a:t>
            </a:r>
            <a:endParaRPr lang="en-US" sz="2000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2209800" y="1752600"/>
            <a:ext cx="1752600" cy="53340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Requirement</a:t>
            </a:r>
          </a:p>
          <a:p>
            <a:pPr algn="ctr"/>
            <a:r>
              <a:rPr lang="en-US" b="1" dirty="0" smtClean="0"/>
              <a:t>Developers</a:t>
            </a:r>
            <a:endParaRPr lang="en-US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5029200" y="1752600"/>
            <a:ext cx="1752600" cy="53340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Programmers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81800" y="3467100"/>
            <a:ext cx="1752600" cy="53340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Acquisition</a:t>
            </a:r>
          </a:p>
          <a:p>
            <a:pPr algn="ctr"/>
            <a:r>
              <a:rPr lang="en-US" b="1" dirty="0" smtClean="0"/>
              <a:t>Community</a:t>
            </a:r>
          </a:p>
        </p:txBody>
      </p:sp>
      <p:cxnSp>
        <p:nvCxnSpPr>
          <p:cNvPr id="20" name="Straight Arrow Connector 19"/>
          <p:cNvCxnSpPr>
            <a:stCxn id="16" idx="2"/>
            <a:endCxn id="8" idx="1"/>
          </p:cNvCxnSpPr>
          <p:nvPr/>
        </p:nvCxnSpPr>
        <p:spPr>
          <a:xfrm rot="16200000" flipH="1">
            <a:off x="3071189" y="2300911"/>
            <a:ext cx="1030789" cy="1000966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2"/>
            <a:endCxn id="8" idx="7"/>
          </p:cNvCxnSpPr>
          <p:nvPr/>
        </p:nvCxnSpPr>
        <p:spPr>
          <a:xfrm rot="5400000">
            <a:off x="4965823" y="2377111"/>
            <a:ext cx="1030789" cy="848566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4"/>
            <a:endCxn id="7" idx="0"/>
          </p:cNvCxnSpPr>
          <p:nvPr/>
        </p:nvCxnSpPr>
        <p:spPr>
          <a:xfrm rot="5400000">
            <a:off x="4104872" y="4790671"/>
            <a:ext cx="934257" cy="1588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2"/>
            <a:endCxn id="6" idx="3"/>
          </p:cNvCxnSpPr>
          <p:nvPr/>
        </p:nvCxnSpPr>
        <p:spPr>
          <a:xfrm rot="10800000">
            <a:off x="2209800" y="3733800"/>
            <a:ext cx="1676400" cy="1588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257550" y="5257800"/>
            <a:ext cx="2628900" cy="818912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 smtClean="0"/>
              <a:t>Capability Provider</a:t>
            </a:r>
          </a:p>
          <a:p>
            <a:pPr algn="ctr"/>
            <a:r>
              <a:rPr lang="en-US" sz="2000" b="1" dirty="0" smtClean="0"/>
              <a:t>(Private Sector)</a:t>
            </a:r>
            <a:endParaRPr lang="en-US" sz="2000" b="1" dirty="0"/>
          </a:p>
        </p:txBody>
      </p:sp>
      <p:cxnSp>
        <p:nvCxnSpPr>
          <p:cNvPr id="29" name="Straight Arrow Connector 28"/>
          <p:cNvCxnSpPr>
            <a:stCxn id="18" idx="1"/>
            <a:endCxn id="8" idx="6"/>
          </p:cNvCxnSpPr>
          <p:nvPr/>
        </p:nvCxnSpPr>
        <p:spPr>
          <a:xfrm rot="10800000">
            <a:off x="5257800" y="3733800"/>
            <a:ext cx="1524000" cy="1588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Bent-Up Arrow 39"/>
          <p:cNvSpPr/>
          <p:nvPr/>
        </p:nvSpPr>
        <p:spPr>
          <a:xfrm flipH="1">
            <a:off x="990600" y="4267200"/>
            <a:ext cx="2286000" cy="1524000"/>
          </a:xfrm>
          <a:prstGeom prst="bentUpArrow">
            <a:avLst>
              <a:gd name="adj1" fmla="val 16270"/>
              <a:gd name="adj2" fmla="val 25000"/>
              <a:gd name="adj3" fmla="val 17857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hape 18"/>
          <p:cNvCxnSpPr>
            <a:stCxn id="6" idx="0"/>
            <a:endCxn id="16" idx="1"/>
          </p:cNvCxnSpPr>
          <p:nvPr/>
        </p:nvCxnSpPr>
        <p:spPr>
          <a:xfrm rot="5400000" flipH="1" flipV="1">
            <a:off x="1195328" y="2157472"/>
            <a:ext cx="1152644" cy="876300"/>
          </a:xfrm>
          <a:prstGeom prst="bentConnector2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21"/>
          <p:cNvCxnSpPr>
            <a:stCxn id="17" idx="3"/>
            <a:endCxn id="18" idx="0"/>
          </p:cNvCxnSpPr>
          <p:nvPr/>
        </p:nvCxnSpPr>
        <p:spPr>
          <a:xfrm>
            <a:off x="6781800" y="2019300"/>
            <a:ext cx="876300" cy="1447800"/>
          </a:xfrm>
          <a:prstGeom prst="bentConnector2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18" idx="2"/>
            <a:endCxn id="7" idx="3"/>
          </p:cNvCxnSpPr>
          <p:nvPr/>
        </p:nvCxnSpPr>
        <p:spPr>
          <a:xfrm rot="5400000">
            <a:off x="5938897" y="3948053"/>
            <a:ext cx="1666756" cy="1771650"/>
          </a:xfrm>
          <a:prstGeom prst="bentConnector2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6" idx="3"/>
            <a:endCxn id="17" idx="1"/>
          </p:cNvCxnSpPr>
          <p:nvPr/>
        </p:nvCxnSpPr>
        <p:spPr>
          <a:xfrm>
            <a:off x="3962400" y="2019300"/>
            <a:ext cx="1066800" cy="158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284263" y="5311914"/>
            <a:ext cx="118333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Normal</a:t>
            </a:r>
          </a:p>
          <a:p>
            <a:pPr algn="ctr"/>
            <a:r>
              <a:rPr lang="en-US" sz="2000" b="1" dirty="0" smtClean="0"/>
              <a:t>Process</a:t>
            </a:r>
            <a:endParaRPr lang="en-US" sz="2000" b="1" dirty="0"/>
          </a:p>
        </p:txBody>
      </p:sp>
      <p:sp>
        <p:nvSpPr>
          <p:cNvPr id="31" name="Curved Left Arrow 30"/>
          <p:cNvSpPr/>
          <p:nvPr/>
        </p:nvSpPr>
        <p:spPr>
          <a:xfrm>
            <a:off x="2971800" y="4114800"/>
            <a:ext cx="609600" cy="1143000"/>
          </a:xfrm>
          <a:prstGeom prst="curvedLeftArrow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81428" y="4306669"/>
            <a:ext cx="109517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“WIC-E”</a:t>
            </a:r>
          </a:p>
          <a:p>
            <a:pPr algn="ctr"/>
            <a:r>
              <a:rPr lang="en-US" b="1" dirty="0" smtClean="0"/>
              <a:t>Process</a:t>
            </a:r>
            <a:endParaRPr lang="en-US" b="1" dirty="0"/>
          </a:p>
        </p:txBody>
      </p:sp>
      <p:sp>
        <p:nvSpPr>
          <p:cNvPr id="25" name="Rounded Rectangle 24"/>
          <p:cNvSpPr/>
          <p:nvPr/>
        </p:nvSpPr>
        <p:spPr>
          <a:xfrm>
            <a:off x="5334000" y="4343400"/>
            <a:ext cx="1752600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Test  &amp;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Multi-State CADC Relationships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2819400" y="3505200"/>
            <a:ext cx="1066800" cy="783193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LA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NOSC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838200" y="3505200"/>
            <a:ext cx="1066800" cy="783193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AR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NOSC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4876800" y="3505200"/>
            <a:ext cx="1066800" cy="783193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MS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NOSC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7035800" y="3505200"/>
            <a:ext cx="1066800" cy="783193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TX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NOSC</a:t>
            </a:r>
          </a:p>
        </p:txBody>
      </p:sp>
      <p:sp>
        <p:nvSpPr>
          <p:cNvPr id="8" name="Flowchart: Sort 7"/>
          <p:cNvSpPr/>
          <p:nvPr/>
        </p:nvSpPr>
        <p:spPr bwMode="auto">
          <a:xfrm>
            <a:off x="2133600" y="2933700"/>
            <a:ext cx="304800" cy="731520"/>
          </a:xfrm>
          <a:prstGeom prst="flowChartSor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1" u="none" strike="noStrike" cap="none" normalizeH="0" baseline="0" smtClean="0">
              <a:ln>
                <a:noFill/>
              </a:ln>
              <a:solidFill>
                <a:srgbClr val="0C2D83"/>
              </a:solidFill>
              <a:effectLst/>
              <a:latin typeface="Arial" charset="0"/>
            </a:endParaRPr>
          </a:p>
        </p:txBody>
      </p:sp>
      <p:sp>
        <p:nvSpPr>
          <p:cNvPr id="9" name="Flowchart: Sort 8"/>
          <p:cNvSpPr/>
          <p:nvPr/>
        </p:nvSpPr>
        <p:spPr bwMode="auto">
          <a:xfrm>
            <a:off x="4114800" y="2933700"/>
            <a:ext cx="304800" cy="731520"/>
          </a:xfrm>
          <a:prstGeom prst="flowChartSor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1" u="none" strike="noStrike" cap="none" normalizeH="0" baseline="0" smtClean="0">
              <a:ln>
                <a:noFill/>
              </a:ln>
              <a:solidFill>
                <a:srgbClr val="0C2D83"/>
              </a:solidFill>
              <a:effectLst/>
              <a:latin typeface="Arial" charset="0"/>
            </a:endParaRPr>
          </a:p>
        </p:txBody>
      </p:sp>
      <p:sp>
        <p:nvSpPr>
          <p:cNvPr id="10" name="Flowchart: Sort 9"/>
          <p:cNvSpPr/>
          <p:nvPr/>
        </p:nvSpPr>
        <p:spPr bwMode="auto">
          <a:xfrm>
            <a:off x="6172200" y="2933700"/>
            <a:ext cx="304800" cy="731520"/>
          </a:xfrm>
          <a:prstGeom prst="flowChartSor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1" u="none" strike="noStrike" cap="none" normalizeH="0" baseline="0" smtClean="0">
              <a:ln>
                <a:noFill/>
              </a:ln>
              <a:solidFill>
                <a:srgbClr val="0C2D83"/>
              </a:solidFill>
              <a:effectLst/>
              <a:latin typeface="Arial" charset="0"/>
            </a:endParaRPr>
          </a:p>
        </p:txBody>
      </p:sp>
      <p:sp>
        <p:nvSpPr>
          <p:cNvPr id="11" name="Flowchart: Sort 10"/>
          <p:cNvSpPr/>
          <p:nvPr/>
        </p:nvSpPr>
        <p:spPr bwMode="auto">
          <a:xfrm>
            <a:off x="8305800" y="2933700"/>
            <a:ext cx="304800" cy="731520"/>
          </a:xfrm>
          <a:prstGeom prst="flowChartSor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1" u="none" strike="noStrike" cap="none" normalizeH="0" baseline="0" smtClean="0">
              <a:ln>
                <a:noFill/>
              </a:ln>
              <a:solidFill>
                <a:srgbClr val="0C2D83"/>
              </a:solidFill>
              <a:effectLst/>
              <a:latin typeface="Arial" charset="0"/>
            </a:endParaRPr>
          </a:p>
        </p:txBody>
      </p:sp>
      <p:grpSp>
        <p:nvGrpSpPr>
          <p:cNvPr id="12" name="Group 138"/>
          <p:cNvGrpSpPr>
            <a:grpSpLocks noChangeAspect="1"/>
          </p:cNvGrpSpPr>
          <p:nvPr/>
        </p:nvGrpSpPr>
        <p:grpSpPr bwMode="auto">
          <a:xfrm flipV="1">
            <a:off x="838200" y="4640130"/>
            <a:ext cx="1097280" cy="693870"/>
            <a:chOff x="2936301" y="4570635"/>
            <a:chExt cx="1835067" cy="1160067"/>
          </a:xfrm>
        </p:grpSpPr>
        <p:sp>
          <p:nvSpPr>
            <p:cNvPr id="13" name="Flowchart: Connector 67"/>
            <p:cNvSpPr>
              <a:spLocks noChangeArrowheads="1"/>
            </p:cNvSpPr>
            <p:nvPr/>
          </p:nvSpPr>
          <p:spPr bwMode="auto">
            <a:xfrm>
              <a:off x="2936301" y="5475201"/>
              <a:ext cx="300023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4" name="Flowchart: Connector 68"/>
            <p:cNvSpPr>
              <a:spLocks noChangeArrowheads="1"/>
            </p:cNvSpPr>
            <p:nvPr/>
          </p:nvSpPr>
          <p:spPr bwMode="auto">
            <a:xfrm>
              <a:off x="4491981" y="551170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5" name="Flowchart: Connector 69"/>
            <p:cNvSpPr>
              <a:spLocks noChangeArrowheads="1"/>
            </p:cNvSpPr>
            <p:nvPr/>
          </p:nvSpPr>
          <p:spPr bwMode="auto">
            <a:xfrm>
              <a:off x="3706203" y="5137180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6" name="Flowchart: Connector 70"/>
            <p:cNvSpPr>
              <a:spLocks noChangeArrowheads="1"/>
            </p:cNvSpPr>
            <p:nvPr/>
          </p:nvSpPr>
          <p:spPr bwMode="auto">
            <a:xfrm>
              <a:off x="3263311" y="4748374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7" name="Flowchart: Connector 71"/>
            <p:cNvSpPr>
              <a:spLocks noChangeArrowheads="1"/>
            </p:cNvSpPr>
            <p:nvPr/>
          </p:nvSpPr>
          <p:spPr bwMode="auto">
            <a:xfrm>
              <a:off x="4169732" y="473409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Flowchart: Connector 72"/>
            <p:cNvSpPr>
              <a:spLocks noChangeArrowheads="1"/>
            </p:cNvSpPr>
            <p:nvPr/>
          </p:nvSpPr>
          <p:spPr bwMode="auto">
            <a:xfrm>
              <a:off x="3706203" y="4570635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19" name="Straight Connector 73"/>
            <p:cNvCxnSpPr>
              <a:cxnSpLocks noChangeShapeType="1"/>
              <a:stCxn id="13" idx="7"/>
              <a:endCxn id="15" idx="3"/>
            </p:cNvCxnSpPr>
            <p:nvPr/>
          </p:nvCxnSpPr>
          <p:spPr bwMode="auto">
            <a:xfrm rot="5400000" flipH="1" flipV="1">
              <a:off x="3380014" y="5139478"/>
              <a:ext cx="182500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" name="Straight Connector 74"/>
            <p:cNvCxnSpPr>
              <a:cxnSpLocks noChangeShapeType="1"/>
              <a:stCxn id="15" idx="5"/>
              <a:endCxn id="14" idx="1"/>
            </p:cNvCxnSpPr>
            <p:nvPr/>
          </p:nvCxnSpPr>
          <p:spPr bwMode="auto">
            <a:xfrm rot="16200000" flipH="1">
              <a:off x="4129285" y="5139473"/>
              <a:ext cx="219000" cy="588936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1" name="Straight Connector 76"/>
            <p:cNvCxnSpPr>
              <a:cxnSpLocks noChangeShapeType="1"/>
              <a:stCxn id="18" idx="4"/>
              <a:endCxn id="15" idx="0"/>
            </p:cNvCxnSpPr>
            <p:nvPr/>
          </p:nvCxnSpPr>
          <p:spPr bwMode="auto">
            <a:xfrm rot="5400000">
              <a:off x="3672124" y="4963408"/>
              <a:ext cx="347544" cy="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2" name="Straight Connector 77"/>
            <p:cNvCxnSpPr>
              <a:cxnSpLocks noChangeShapeType="1"/>
              <a:stCxn id="16" idx="3"/>
              <a:endCxn id="13" idx="0"/>
            </p:cNvCxnSpPr>
            <p:nvPr/>
          </p:nvCxnSpPr>
          <p:spPr bwMode="auto">
            <a:xfrm rot="5400000">
              <a:off x="2930031" y="5100648"/>
              <a:ext cx="541152" cy="207954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3" name="Straight Connector 78"/>
            <p:cNvCxnSpPr>
              <a:cxnSpLocks noChangeShapeType="1"/>
              <a:stCxn id="16" idx="7"/>
              <a:endCxn id="18" idx="2"/>
            </p:cNvCxnSpPr>
            <p:nvPr/>
          </p:nvCxnSpPr>
          <p:spPr bwMode="auto">
            <a:xfrm rot="5400000" flipH="1" flipV="1">
              <a:off x="3553826" y="4627735"/>
              <a:ext cx="99978" cy="20477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4" name="Straight Connector 79"/>
            <p:cNvCxnSpPr>
              <a:cxnSpLocks noChangeShapeType="1"/>
              <a:stCxn id="18" idx="6"/>
              <a:endCxn id="17" idx="1"/>
            </p:cNvCxnSpPr>
            <p:nvPr/>
          </p:nvCxnSpPr>
          <p:spPr bwMode="auto">
            <a:xfrm>
              <a:off x="3985591" y="4680136"/>
              <a:ext cx="225415" cy="87282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" name="Straight Connector 80"/>
            <p:cNvCxnSpPr>
              <a:cxnSpLocks noChangeShapeType="1"/>
              <a:stCxn id="13" idx="7"/>
              <a:endCxn id="18" idx="3"/>
            </p:cNvCxnSpPr>
            <p:nvPr/>
          </p:nvCxnSpPr>
          <p:spPr bwMode="auto">
            <a:xfrm rot="5400000" flipH="1" flipV="1">
              <a:off x="3096742" y="4856206"/>
              <a:ext cx="749044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" name="Straight Connector 81"/>
            <p:cNvCxnSpPr>
              <a:cxnSpLocks noChangeShapeType="1"/>
              <a:stCxn id="17" idx="5"/>
              <a:endCxn id="14" idx="0"/>
            </p:cNvCxnSpPr>
            <p:nvPr/>
          </p:nvCxnSpPr>
          <p:spPr bwMode="auto">
            <a:xfrm rot="16200000" flipH="1">
              <a:off x="4224586" y="5104614"/>
              <a:ext cx="590348" cy="22382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" name="Straight Connector 78"/>
            <p:cNvCxnSpPr>
              <a:cxnSpLocks noChangeShapeType="1"/>
              <a:stCxn id="15" idx="7"/>
              <a:endCxn id="17" idx="3"/>
            </p:cNvCxnSpPr>
            <p:nvPr/>
          </p:nvCxnSpPr>
          <p:spPr bwMode="auto">
            <a:xfrm rot="5400000" flipH="1" flipV="1">
              <a:off x="3953085" y="4912586"/>
              <a:ext cx="249152" cy="26668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" name="Straight Connector 78"/>
            <p:cNvCxnSpPr>
              <a:cxnSpLocks noChangeShapeType="1"/>
              <a:stCxn id="13" idx="6"/>
              <a:endCxn id="14" idx="2"/>
            </p:cNvCxnSpPr>
            <p:nvPr/>
          </p:nvCxnSpPr>
          <p:spPr bwMode="auto">
            <a:xfrm>
              <a:off x="3236324" y="5584702"/>
              <a:ext cx="1255656" cy="3650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9" name="Group 138"/>
          <p:cNvGrpSpPr>
            <a:grpSpLocks noChangeAspect="1"/>
          </p:cNvGrpSpPr>
          <p:nvPr/>
        </p:nvGrpSpPr>
        <p:grpSpPr bwMode="auto">
          <a:xfrm flipV="1">
            <a:off x="4876800" y="4640130"/>
            <a:ext cx="1097280" cy="693870"/>
            <a:chOff x="2936301" y="4570635"/>
            <a:chExt cx="1835067" cy="1160067"/>
          </a:xfrm>
        </p:grpSpPr>
        <p:sp>
          <p:nvSpPr>
            <p:cNvPr id="30" name="Flowchart: Connector 67"/>
            <p:cNvSpPr>
              <a:spLocks noChangeArrowheads="1"/>
            </p:cNvSpPr>
            <p:nvPr/>
          </p:nvSpPr>
          <p:spPr bwMode="auto">
            <a:xfrm>
              <a:off x="2936301" y="5475201"/>
              <a:ext cx="300023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1" name="Flowchart: Connector 68"/>
            <p:cNvSpPr>
              <a:spLocks noChangeArrowheads="1"/>
            </p:cNvSpPr>
            <p:nvPr/>
          </p:nvSpPr>
          <p:spPr bwMode="auto">
            <a:xfrm>
              <a:off x="4491981" y="551170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2" name="Flowchart: Connector 69"/>
            <p:cNvSpPr>
              <a:spLocks noChangeArrowheads="1"/>
            </p:cNvSpPr>
            <p:nvPr/>
          </p:nvSpPr>
          <p:spPr bwMode="auto">
            <a:xfrm>
              <a:off x="3706203" y="5137180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3" name="Flowchart: Connector 70"/>
            <p:cNvSpPr>
              <a:spLocks noChangeArrowheads="1"/>
            </p:cNvSpPr>
            <p:nvPr/>
          </p:nvSpPr>
          <p:spPr bwMode="auto">
            <a:xfrm>
              <a:off x="3263311" y="4748374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4" name="Flowchart: Connector 71"/>
            <p:cNvSpPr>
              <a:spLocks noChangeArrowheads="1"/>
            </p:cNvSpPr>
            <p:nvPr/>
          </p:nvSpPr>
          <p:spPr bwMode="auto">
            <a:xfrm>
              <a:off x="4169732" y="473409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5" name="Flowchart: Connector 72"/>
            <p:cNvSpPr>
              <a:spLocks noChangeArrowheads="1"/>
            </p:cNvSpPr>
            <p:nvPr/>
          </p:nvSpPr>
          <p:spPr bwMode="auto">
            <a:xfrm>
              <a:off x="3706203" y="4570635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36" name="Straight Connector 73"/>
            <p:cNvCxnSpPr>
              <a:cxnSpLocks noChangeShapeType="1"/>
              <a:stCxn id="30" idx="7"/>
              <a:endCxn id="32" idx="3"/>
            </p:cNvCxnSpPr>
            <p:nvPr/>
          </p:nvCxnSpPr>
          <p:spPr bwMode="auto">
            <a:xfrm rot="5400000" flipH="1" flipV="1">
              <a:off x="3380014" y="5139478"/>
              <a:ext cx="182500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7" name="Straight Connector 74"/>
            <p:cNvCxnSpPr>
              <a:cxnSpLocks noChangeShapeType="1"/>
              <a:stCxn id="32" idx="5"/>
              <a:endCxn id="31" idx="1"/>
            </p:cNvCxnSpPr>
            <p:nvPr/>
          </p:nvCxnSpPr>
          <p:spPr bwMode="auto">
            <a:xfrm rot="16200000" flipH="1">
              <a:off x="4129285" y="5139473"/>
              <a:ext cx="219000" cy="588936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8" name="Straight Connector 76"/>
            <p:cNvCxnSpPr>
              <a:cxnSpLocks noChangeShapeType="1"/>
              <a:stCxn id="35" idx="4"/>
              <a:endCxn id="32" idx="0"/>
            </p:cNvCxnSpPr>
            <p:nvPr/>
          </p:nvCxnSpPr>
          <p:spPr bwMode="auto">
            <a:xfrm rot="5400000">
              <a:off x="3672124" y="4963408"/>
              <a:ext cx="347544" cy="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9" name="Straight Connector 77"/>
            <p:cNvCxnSpPr>
              <a:cxnSpLocks noChangeShapeType="1"/>
              <a:stCxn id="33" idx="3"/>
              <a:endCxn id="30" idx="0"/>
            </p:cNvCxnSpPr>
            <p:nvPr/>
          </p:nvCxnSpPr>
          <p:spPr bwMode="auto">
            <a:xfrm rot="5400000">
              <a:off x="2930031" y="5100648"/>
              <a:ext cx="541152" cy="207954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" name="Straight Connector 78"/>
            <p:cNvCxnSpPr>
              <a:cxnSpLocks noChangeShapeType="1"/>
              <a:stCxn id="33" idx="7"/>
              <a:endCxn id="35" idx="2"/>
            </p:cNvCxnSpPr>
            <p:nvPr/>
          </p:nvCxnSpPr>
          <p:spPr bwMode="auto">
            <a:xfrm rot="5400000" flipH="1" flipV="1">
              <a:off x="3553826" y="4627735"/>
              <a:ext cx="99978" cy="20477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1" name="Straight Connector 79"/>
            <p:cNvCxnSpPr>
              <a:cxnSpLocks noChangeShapeType="1"/>
              <a:stCxn id="35" idx="6"/>
              <a:endCxn id="34" idx="1"/>
            </p:cNvCxnSpPr>
            <p:nvPr/>
          </p:nvCxnSpPr>
          <p:spPr bwMode="auto">
            <a:xfrm>
              <a:off x="3985591" y="4680136"/>
              <a:ext cx="225415" cy="87282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2" name="Straight Connector 80"/>
            <p:cNvCxnSpPr>
              <a:cxnSpLocks noChangeShapeType="1"/>
              <a:stCxn id="30" idx="7"/>
              <a:endCxn id="35" idx="3"/>
            </p:cNvCxnSpPr>
            <p:nvPr/>
          </p:nvCxnSpPr>
          <p:spPr bwMode="auto">
            <a:xfrm rot="5400000" flipH="1" flipV="1">
              <a:off x="3096742" y="4856206"/>
              <a:ext cx="749044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" name="Straight Connector 81"/>
            <p:cNvCxnSpPr>
              <a:cxnSpLocks noChangeShapeType="1"/>
              <a:stCxn id="34" idx="5"/>
              <a:endCxn id="31" idx="0"/>
            </p:cNvCxnSpPr>
            <p:nvPr/>
          </p:nvCxnSpPr>
          <p:spPr bwMode="auto">
            <a:xfrm rot="16200000" flipH="1">
              <a:off x="4224586" y="5104614"/>
              <a:ext cx="590348" cy="22382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4" name="Straight Connector 78"/>
            <p:cNvCxnSpPr>
              <a:cxnSpLocks noChangeShapeType="1"/>
              <a:stCxn id="32" idx="7"/>
              <a:endCxn id="34" idx="3"/>
            </p:cNvCxnSpPr>
            <p:nvPr/>
          </p:nvCxnSpPr>
          <p:spPr bwMode="auto">
            <a:xfrm rot="5400000" flipH="1" flipV="1">
              <a:off x="3953085" y="4912586"/>
              <a:ext cx="249152" cy="26668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5" name="Straight Connector 78"/>
            <p:cNvCxnSpPr>
              <a:cxnSpLocks noChangeShapeType="1"/>
              <a:stCxn id="30" idx="6"/>
              <a:endCxn id="31" idx="2"/>
            </p:cNvCxnSpPr>
            <p:nvPr/>
          </p:nvCxnSpPr>
          <p:spPr bwMode="auto">
            <a:xfrm>
              <a:off x="3236324" y="5584702"/>
              <a:ext cx="1255656" cy="3650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46" name="Group 138"/>
          <p:cNvGrpSpPr>
            <a:grpSpLocks noChangeAspect="1"/>
          </p:cNvGrpSpPr>
          <p:nvPr/>
        </p:nvGrpSpPr>
        <p:grpSpPr bwMode="auto">
          <a:xfrm flipV="1">
            <a:off x="2819400" y="4640130"/>
            <a:ext cx="1097280" cy="693870"/>
            <a:chOff x="2936301" y="4570635"/>
            <a:chExt cx="1835067" cy="1160067"/>
          </a:xfrm>
        </p:grpSpPr>
        <p:sp>
          <p:nvSpPr>
            <p:cNvPr id="47" name="Flowchart: Connector 67"/>
            <p:cNvSpPr>
              <a:spLocks noChangeArrowheads="1"/>
            </p:cNvSpPr>
            <p:nvPr/>
          </p:nvSpPr>
          <p:spPr bwMode="auto">
            <a:xfrm>
              <a:off x="2936301" y="5475201"/>
              <a:ext cx="300023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8" name="Flowchart: Connector 68"/>
            <p:cNvSpPr>
              <a:spLocks noChangeArrowheads="1"/>
            </p:cNvSpPr>
            <p:nvPr/>
          </p:nvSpPr>
          <p:spPr bwMode="auto">
            <a:xfrm>
              <a:off x="4491981" y="551170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9" name="Flowchart: Connector 69"/>
            <p:cNvSpPr>
              <a:spLocks noChangeArrowheads="1"/>
            </p:cNvSpPr>
            <p:nvPr/>
          </p:nvSpPr>
          <p:spPr bwMode="auto">
            <a:xfrm>
              <a:off x="3706203" y="5137180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0" name="Flowchart: Connector 70"/>
            <p:cNvSpPr>
              <a:spLocks noChangeArrowheads="1"/>
            </p:cNvSpPr>
            <p:nvPr/>
          </p:nvSpPr>
          <p:spPr bwMode="auto">
            <a:xfrm>
              <a:off x="3263311" y="4748374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1" name="Flowchart: Connector 71"/>
            <p:cNvSpPr>
              <a:spLocks noChangeArrowheads="1"/>
            </p:cNvSpPr>
            <p:nvPr/>
          </p:nvSpPr>
          <p:spPr bwMode="auto">
            <a:xfrm>
              <a:off x="4169732" y="473409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Flowchart: Connector 72"/>
            <p:cNvSpPr>
              <a:spLocks noChangeArrowheads="1"/>
            </p:cNvSpPr>
            <p:nvPr/>
          </p:nvSpPr>
          <p:spPr bwMode="auto">
            <a:xfrm>
              <a:off x="3706203" y="4570635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53" name="Straight Connector 73"/>
            <p:cNvCxnSpPr>
              <a:cxnSpLocks noChangeShapeType="1"/>
              <a:stCxn id="47" idx="7"/>
              <a:endCxn id="49" idx="3"/>
            </p:cNvCxnSpPr>
            <p:nvPr/>
          </p:nvCxnSpPr>
          <p:spPr bwMode="auto">
            <a:xfrm rot="5400000" flipH="1" flipV="1">
              <a:off x="3380014" y="5139478"/>
              <a:ext cx="182500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4" name="Straight Connector 74"/>
            <p:cNvCxnSpPr>
              <a:cxnSpLocks noChangeShapeType="1"/>
              <a:stCxn id="49" idx="5"/>
              <a:endCxn id="48" idx="1"/>
            </p:cNvCxnSpPr>
            <p:nvPr/>
          </p:nvCxnSpPr>
          <p:spPr bwMode="auto">
            <a:xfrm rot="16200000" flipH="1">
              <a:off x="4129285" y="5139473"/>
              <a:ext cx="219000" cy="588936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5" name="Straight Connector 76"/>
            <p:cNvCxnSpPr>
              <a:cxnSpLocks noChangeShapeType="1"/>
              <a:stCxn id="52" idx="4"/>
              <a:endCxn id="49" idx="0"/>
            </p:cNvCxnSpPr>
            <p:nvPr/>
          </p:nvCxnSpPr>
          <p:spPr bwMode="auto">
            <a:xfrm rot="5400000">
              <a:off x="3672124" y="4963408"/>
              <a:ext cx="347544" cy="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6" name="Straight Connector 77"/>
            <p:cNvCxnSpPr>
              <a:cxnSpLocks noChangeShapeType="1"/>
              <a:stCxn id="50" idx="3"/>
              <a:endCxn id="47" idx="0"/>
            </p:cNvCxnSpPr>
            <p:nvPr/>
          </p:nvCxnSpPr>
          <p:spPr bwMode="auto">
            <a:xfrm rot="5400000">
              <a:off x="2930031" y="5100648"/>
              <a:ext cx="541152" cy="207954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7" name="Straight Connector 78"/>
            <p:cNvCxnSpPr>
              <a:cxnSpLocks noChangeShapeType="1"/>
              <a:stCxn id="50" idx="7"/>
              <a:endCxn id="52" idx="2"/>
            </p:cNvCxnSpPr>
            <p:nvPr/>
          </p:nvCxnSpPr>
          <p:spPr bwMode="auto">
            <a:xfrm rot="5400000" flipH="1" flipV="1">
              <a:off x="3553826" y="4627735"/>
              <a:ext cx="99978" cy="20477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8" name="Straight Connector 79"/>
            <p:cNvCxnSpPr>
              <a:cxnSpLocks noChangeShapeType="1"/>
              <a:stCxn id="52" idx="6"/>
              <a:endCxn id="51" idx="1"/>
            </p:cNvCxnSpPr>
            <p:nvPr/>
          </p:nvCxnSpPr>
          <p:spPr bwMode="auto">
            <a:xfrm>
              <a:off x="3985591" y="4680136"/>
              <a:ext cx="225415" cy="87282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" name="Straight Connector 80"/>
            <p:cNvCxnSpPr>
              <a:cxnSpLocks noChangeShapeType="1"/>
              <a:stCxn id="47" idx="7"/>
              <a:endCxn id="52" idx="3"/>
            </p:cNvCxnSpPr>
            <p:nvPr/>
          </p:nvCxnSpPr>
          <p:spPr bwMode="auto">
            <a:xfrm rot="5400000" flipH="1" flipV="1">
              <a:off x="3096742" y="4856206"/>
              <a:ext cx="749044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0" name="Straight Connector 81"/>
            <p:cNvCxnSpPr>
              <a:cxnSpLocks noChangeShapeType="1"/>
              <a:stCxn id="51" idx="5"/>
              <a:endCxn id="48" idx="0"/>
            </p:cNvCxnSpPr>
            <p:nvPr/>
          </p:nvCxnSpPr>
          <p:spPr bwMode="auto">
            <a:xfrm rot="16200000" flipH="1">
              <a:off x="4224586" y="5104614"/>
              <a:ext cx="590348" cy="22382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" name="Straight Connector 78"/>
            <p:cNvCxnSpPr>
              <a:cxnSpLocks noChangeShapeType="1"/>
              <a:stCxn id="49" idx="7"/>
              <a:endCxn id="51" idx="3"/>
            </p:cNvCxnSpPr>
            <p:nvPr/>
          </p:nvCxnSpPr>
          <p:spPr bwMode="auto">
            <a:xfrm rot="5400000" flipH="1" flipV="1">
              <a:off x="3953085" y="4912586"/>
              <a:ext cx="249152" cy="26668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2" name="Straight Connector 78"/>
            <p:cNvCxnSpPr>
              <a:cxnSpLocks noChangeShapeType="1"/>
              <a:stCxn id="47" idx="6"/>
              <a:endCxn id="48" idx="2"/>
            </p:cNvCxnSpPr>
            <p:nvPr/>
          </p:nvCxnSpPr>
          <p:spPr bwMode="auto">
            <a:xfrm>
              <a:off x="3236324" y="5584702"/>
              <a:ext cx="1255656" cy="3650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63" name="Group 138"/>
          <p:cNvGrpSpPr>
            <a:grpSpLocks noChangeAspect="1"/>
          </p:cNvGrpSpPr>
          <p:nvPr/>
        </p:nvGrpSpPr>
        <p:grpSpPr bwMode="auto">
          <a:xfrm flipV="1">
            <a:off x="7010400" y="4640130"/>
            <a:ext cx="1097280" cy="693870"/>
            <a:chOff x="2936301" y="4570635"/>
            <a:chExt cx="1835067" cy="1160067"/>
          </a:xfrm>
        </p:grpSpPr>
        <p:sp>
          <p:nvSpPr>
            <p:cNvPr id="64" name="Flowchart: Connector 67"/>
            <p:cNvSpPr>
              <a:spLocks noChangeArrowheads="1"/>
            </p:cNvSpPr>
            <p:nvPr/>
          </p:nvSpPr>
          <p:spPr bwMode="auto">
            <a:xfrm>
              <a:off x="2936301" y="5475201"/>
              <a:ext cx="300023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5" name="Flowchart: Connector 68"/>
            <p:cNvSpPr>
              <a:spLocks noChangeArrowheads="1"/>
            </p:cNvSpPr>
            <p:nvPr/>
          </p:nvSpPr>
          <p:spPr bwMode="auto">
            <a:xfrm>
              <a:off x="4491981" y="551170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6" name="Flowchart: Connector 69"/>
            <p:cNvSpPr>
              <a:spLocks noChangeArrowheads="1"/>
            </p:cNvSpPr>
            <p:nvPr/>
          </p:nvSpPr>
          <p:spPr bwMode="auto">
            <a:xfrm>
              <a:off x="3706203" y="5137180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7" name="Flowchart: Connector 70"/>
            <p:cNvSpPr>
              <a:spLocks noChangeArrowheads="1"/>
            </p:cNvSpPr>
            <p:nvPr/>
          </p:nvSpPr>
          <p:spPr bwMode="auto">
            <a:xfrm>
              <a:off x="3263311" y="4748374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8" name="Flowchart: Connector 71"/>
            <p:cNvSpPr>
              <a:spLocks noChangeArrowheads="1"/>
            </p:cNvSpPr>
            <p:nvPr/>
          </p:nvSpPr>
          <p:spPr bwMode="auto">
            <a:xfrm>
              <a:off x="4169732" y="4734092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9" name="Flowchart: Connector 72"/>
            <p:cNvSpPr>
              <a:spLocks noChangeArrowheads="1"/>
            </p:cNvSpPr>
            <p:nvPr/>
          </p:nvSpPr>
          <p:spPr bwMode="auto">
            <a:xfrm>
              <a:off x="3706203" y="4570635"/>
              <a:ext cx="279387" cy="219000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70" name="Straight Connector 73"/>
            <p:cNvCxnSpPr>
              <a:cxnSpLocks noChangeShapeType="1"/>
              <a:stCxn id="64" idx="7"/>
              <a:endCxn id="66" idx="3"/>
            </p:cNvCxnSpPr>
            <p:nvPr/>
          </p:nvCxnSpPr>
          <p:spPr bwMode="auto">
            <a:xfrm rot="5400000" flipH="1" flipV="1">
              <a:off x="3380014" y="5139478"/>
              <a:ext cx="182500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" name="Straight Connector 74"/>
            <p:cNvCxnSpPr>
              <a:cxnSpLocks noChangeShapeType="1"/>
              <a:stCxn id="66" idx="5"/>
              <a:endCxn id="65" idx="1"/>
            </p:cNvCxnSpPr>
            <p:nvPr/>
          </p:nvCxnSpPr>
          <p:spPr bwMode="auto">
            <a:xfrm rot="16200000" flipH="1">
              <a:off x="4129285" y="5139473"/>
              <a:ext cx="219000" cy="588936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2" name="Straight Connector 76"/>
            <p:cNvCxnSpPr>
              <a:cxnSpLocks noChangeShapeType="1"/>
              <a:stCxn id="69" idx="4"/>
              <a:endCxn id="66" idx="0"/>
            </p:cNvCxnSpPr>
            <p:nvPr/>
          </p:nvCxnSpPr>
          <p:spPr bwMode="auto">
            <a:xfrm rot="5400000">
              <a:off x="3672124" y="4963408"/>
              <a:ext cx="347544" cy="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3" name="Straight Connector 77"/>
            <p:cNvCxnSpPr>
              <a:cxnSpLocks noChangeShapeType="1"/>
              <a:stCxn id="67" idx="3"/>
              <a:endCxn id="64" idx="0"/>
            </p:cNvCxnSpPr>
            <p:nvPr/>
          </p:nvCxnSpPr>
          <p:spPr bwMode="auto">
            <a:xfrm rot="5400000">
              <a:off x="2930031" y="5100648"/>
              <a:ext cx="541152" cy="207954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4" name="Straight Connector 78"/>
            <p:cNvCxnSpPr>
              <a:cxnSpLocks noChangeShapeType="1"/>
              <a:stCxn id="67" idx="7"/>
              <a:endCxn id="69" idx="2"/>
            </p:cNvCxnSpPr>
            <p:nvPr/>
          </p:nvCxnSpPr>
          <p:spPr bwMode="auto">
            <a:xfrm rot="5400000" flipH="1" flipV="1">
              <a:off x="3553826" y="4627735"/>
              <a:ext cx="99978" cy="20477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5" name="Straight Connector 79"/>
            <p:cNvCxnSpPr>
              <a:cxnSpLocks noChangeShapeType="1"/>
              <a:stCxn id="69" idx="6"/>
              <a:endCxn id="68" idx="1"/>
            </p:cNvCxnSpPr>
            <p:nvPr/>
          </p:nvCxnSpPr>
          <p:spPr bwMode="auto">
            <a:xfrm>
              <a:off x="3985591" y="4680136"/>
              <a:ext cx="225415" cy="87282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6" name="Straight Connector 80"/>
            <p:cNvCxnSpPr>
              <a:cxnSpLocks noChangeShapeType="1"/>
              <a:stCxn id="64" idx="7"/>
              <a:endCxn id="69" idx="3"/>
            </p:cNvCxnSpPr>
            <p:nvPr/>
          </p:nvCxnSpPr>
          <p:spPr bwMode="auto">
            <a:xfrm rot="5400000" flipH="1" flipV="1">
              <a:off x="3096742" y="4856206"/>
              <a:ext cx="749044" cy="552425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7" name="Straight Connector 81"/>
            <p:cNvCxnSpPr>
              <a:cxnSpLocks noChangeShapeType="1"/>
              <a:stCxn id="68" idx="5"/>
              <a:endCxn id="65" idx="0"/>
            </p:cNvCxnSpPr>
            <p:nvPr/>
          </p:nvCxnSpPr>
          <p:spPr bwMode="auto">
            <a:xfrm rot="16200000" flipH="1">
              <a:off x="4224586" y="5104614"/>
              <a:ext cx="590348" cy="22382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8" name="Straight Connector 78"/>
            <p:cNvCxnSpPr>
              <a:cxnSpLocks noChangeShapeType="1"/>
              <a:stCxn id="66" idx="7"/>
              <a:endCxn id="68" idx="3"/>
            </p:cNvCxnSpPr>
            <p:nvPr/>
          </p:nvCxnSpPr>
          <p:spPr bwMode="auto">
            <a:xfrm rot="5400000" flipH="1" flipV="1">
              <a:off x="3953085" y="4912586"/>
              <a:ext cx="249152" cy="266688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9" name="Straight Connector 78"/>
            <p:cNvCxnSpPr>
              <a:cxnSpLocks noChangeShapeType="1"/>
              <a:stCxn id="64" idx="6"/>
              <a:endCxn id="65" idx="2"/>
            </p:cNvCxnSpPr>
            <p:nvPr/>
          </p:nvCxnSpPr>
          <p:spPr bwMode="auto">
            <a:xfrm>
              <a:off x="3236324" y="5584702"/>
              <a:ext cx="1255656" cy="36500"/>
            </a:xfrm>
            <a:prstGeom prst="line">
              <a:avLst/>
            </a:prstGeom>
            <a:solidFill>
              <a:schemeClr val="accent3">
                <a:lumMod val="9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80" name="Rounded Rectangle 79"/>
          <p:cNvSpPr/>
          <p:nvPr/>
        </p:nvSpPr>
        <p:spPr bwMode="auto">
          <a:xfrm>
            <a:off x="228600" y="5943600"/>
            <a:ext cx="8534400" cy="510778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Cyber Assurance and Defense</a:t>
            </a:r>
            <a:r>
              <a:rPr kumimoji="0" lang="en-US" sz="2400" b="1" i="1" u="none" strike="noStrike" cap="none" normalizeH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 Network Center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rgbClr val="0C2D83"/>
              </a:solidFill>
              <a:effectLst/>
              <a:latin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14400" y="2263914"/>
            <a:ext cx="939681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AR</a:t>
            </a:r>
          </a:p>
          <a:p>
            <a:pPr algn="ctr"/>
            <a:r>
              <a:rPr lang="en-US" sz="2000" dirty="0" smtClean="0"/>
              <a:t>Guard</a:t>
            </a:r>
            <a:endParaRPr lang="en-US" sz="2000" dirty="0"/>
          </a:p>
        </p:txBody>
      </p:sp>
      <p:sp>
        <p:nvSpPr>
          <p:cNvPr id="83" name="TextBox 82"/>
          <p:cNvSpPr txBox="1"/>
          <p:nvPr/>
        </p:nvSpPr>
        <p:spPr>
          <a:xfrm>
            <a:off x="2895600" y="2263914"/>
            <a:ext cx="939681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LA</a:t>
            </a:r>
          </a:p>
          <a:p>
            <a:pPr algn="ctr"/>
            <a:r>
              <a:rPr lang="en-US" sz="2000" dirty="0" smtClean="0"/>
              <a:t>Guard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4953000" y="2263914"/>
            <a:ext cx="939681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MS</a:t>
            </a:r>
          </a:p>
          <a:p>
            <a:pPr algn="ctr"/>
            <a:r>
              <a:rPr lang="en-US" sz="2000" dirty="0" smtClean="0"/>
              <a:t>Guard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7137519" y="2263914"/>
            <a:ext cx="939681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TX</a:t>
            </a:r>
          </a:p>
          <a:p>
            <a:pPr algn="ctr"/>
            <a:r>
              <a:rPr lang="en-US" sz="2000" dirty="0" smtClean="0"/>
              <a:t>Guard</a:t>
            </a:r>
            <a:endParaRPr lang="en-US" sz="2000" dirty="0"/>
          </a:p>
        </p:txBody>
      </p:sp>
      <p:cxnSp>
        <p:nvCxnSpPr>
          <p:cNvPr id="87" name="Shape 86"/>
          <p:cNvCxnSpPr>
            <a:stCxn id="4" idx="0"/>
            <a:endCxn id="8" idx="1"/>
          </p:cNvCxnSpPr>
          <p:nvPr/>
        </p:nvCxnSpPr>
        <p:spPr bwMode="auto">
          <a:xfrm rot="5400000" flipH="1" flipV="1">
            <a:off x="1649730" y="3021330"/>
            <a:ext cx="205740" cy="76200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88" name="Shape 87"/>
          <p:cNvCxnSpPr>
            <a:stCxn id="3" idx="0"/>
            <a:endCxn id="9" idx="1"/>
          </p:cNvCxnSpPr>
          <p:nvPr/>
        </p:nvCxnSpPr>
        <p:spPr bwMode="auto">
          <a:xfrm rot="5400000" flipH="1" flipV="1">
            <a:off x="3630930" y="3021330"/>
            <a:ext cx="205740" cy="76200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1" name="Shape 90"/>
          <p:cNvCxnSpPr>
            <a:stCxn id="5" idx="0"/>
            <a:endCxn id="10" idx="1"/>
          </p:cNvCxnSpPr>
          <p:nvPr/>
        </p:nvCxnSpPr>
        <p:spPr bwMode="auto">
          <a:xfrm rot="5400000" flipH="1" flipV="1">
            <a:off x="5688330" y="3021330"/>
            <a:ext cx="205740" cy="76200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4" name="Shape 93"/>
          <p:cNvCxnSpPr>
            <a:stCxn id="6" idx="0"/>
            <a:endCxn id="11" idx="1"/>
          </p:cNvCxnSpPr>
          <p:nvPr/>
        </p:nvCxnSpPr>
        <p:spPr bwMode="auto">
          <a:xfrm rot="5400000" flipH="1" flipV="1">
            <a:off x="7834630" y="3034030"/>
            <a:ext cx="205740" cy="73660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7" name="Shape 96"/>
          <p:cNvCxnSpPr>
            <a:endCxn id="8" idx="2"/>
          </p:cNvCxnSpPr>
          <p:nvPr/>
        </p:nvCxnSpPr>
        <p:spPr bwMode="auto">
          <a:xfrm flipV="1">
            <a:off x="1465624" y="3665220"/>
            <a:ext cx="820376" cy="126441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hape 100"/>
          <p:cNvCxnSpPr>
            <a:endCxn id="9" idx="2"/>
          </p:cNvCxnSpPr>
          <p:nvPr/>
        </p:nvCxnSpPr>
        <p:spPr bwMode="auto">
          <a:xfrm flipV="1">
            <a:off x="3446824" y="3665220"/>
            <a:ext cx="820376" cy="126441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hape 103"/>
          <p:cNvCxnSpPr>
            <a:endCxn id="10" idx="2"/>
          </p:cNvCxnSpPr>
          <p:nvPr/>
        </p:nvCxnSpPr>
        <p:spPr bwMode="auto">
          <a:xfrm flipV="1">
            <a:off x="5504224" y="3665220"/>
            <a:ext cx="820376" cy="126441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hape 109"/>
          <p:cNvCxnSpPr>
            <a:endCxn id="11" idx="2"/>
          </p:cNvCxnSpPr>
          <p:nvPr/>
        </p:nvCxnSpPr>
        <p:spPr bwMode="auto">
          <a:xfrm flipV="1">
            <a:off x="7637824" y="3665220"/>
            <a:ext cx="820376" cy="126441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Arrow Connector 113"/>
          <p:cNvCxnSpPr>
            <a:endCxn id="4" idx="2"/>
          </p:cNvCxnSpPr>
          <p:nvPr/>
        </p:nvCxnSpPr>
        <p:spPr bwMode="auto">
          <a:xfrm rot="16200000" flipV="1">
            <a:off x="1088972" y="4571021"/>
            <a:ext cx="575750" cy="1049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6" name="Straight Arrow Connector 115"/>
          <p:cNvCxnSpPr>
            <a:endCxn id="3" idx="2"/>
          </p:cNvCxnSpPr>
          <p:nvPr/>
        </p:nvCxnSpPr>
        <p:spPr bwMode="auto">
          <a:xfrm rot="16200000" flipV="1">
            <a:off x="3070172" y="4571021"/>
            <a:ext cx="575750" cy="1049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9" name="Straight Arrow Connector 118"/>
          <p:cNvCxnSpPr>
            <a:endCxn id="5" idx="2"/>
          </p:cNvCxnSpPr>
          <p:nvPr/>
        </p:nvCxnSpPr>
        <p:spPr bwMode="auto">
          <a:xfrm rot="16200000" flipV="1">
            <a:off x="5127572" y="4571021"/>
            <a:ext cx="575750" cy="1049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22" name="Straight Arrow Connector 121"/>
          <p:cNvCxnSpPr>
            <a:endCxn id="6" idx="2"/>
          </p:cNvCxnSpPr>
          <p:nvPr/>
        </p:nvCxnSpPr>
        <p:spPr bwMode="auto">
          <a:xfrm rot="5400000" flipH="1" flipV="1">
            <a:off x="7273872" y="4568815"/>
            <a:ext cx="575750" cy="1490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grpSp>
        <p:nvGrpSpPr>
          <p:cNvPr id="81" name="Group 151"/>
          <p:cNvGrpSpPr/>
          <p:nvPr/>
        </p:nvGrpSpPr>
        <p:grpSpPr>
          <a:xfrm>
            <a:off x="6781802" y="2617857"/>
            <a:ext cx="355718" cy="3325742"/>
            <a:chOff x="6781802" y="2617857"/>
            <a:chExt cx="355718" cy="3325742"/>
          </a:xfrm>
        </p:grpSpPr>
        <p:cxnSp>
          <p:nvCxnSpPr>
            <p:cNvPr id="137" name="Shape 127"/>
            <p:cNvCxnSpPr>
              <a:stCxn id="85" idx="1"/>
              <a:endCxn id="6" idx="1"/>
            </p:cNvCxnSpPr>
            <p:nvPr/>
          </p:nvCxnSpPr>
          <p:spPr bwMode="auto">
            <a:xfrm rot="10800000" flipV="1">
              <a:off x="7035801" y="2617857"/>
              <a:ext cx="101719" cy="1278940"/>
            </a:xfrm>
            <a:prstGeom prst="bentConnector3">
              <a:avLst>
                <a:gd name="adj1" fmla="val 354702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40" name="Shape 127"/>
            <p:cNvCxnSpPr>
              <a:stCxn id="6" idx="1"/>
            </p:cNvCxnSpPr>
            <p:nvPr/>
          </p:nvCxnSpPr>
          <p:spPr bwMode="auto">
            <a:xfrm rot="10800000" flipV="1">
              <a:off x="6781802" y="3896797"/>
              <a:ext cx="253998" cy="2046802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86" name="Group 152"/>
          <p:cNvGrpSpPr/>
          <p:nvPr/>
        </p:nvGrpSpPr>
        <p:grpSpPr>
          <a:xfrm>
            <a:off x="4648200" y="2617857"/>
            <a:ext cx="304800" cy="3282344"/>
            <a:chOff x="4648200" y="2617857"/>
            <a:chExt cx="304800" cy="3282344"/>
          </a:xfrm>
        </p:grpSpPr>
        <p:cxnSp>
          <p:nvCxnSpPr>
            <p:cNvPr id="134" name="Shape 127"/>
            <p:cNvCxnSpPr>
              <a:stCxn id="84" idx="1"/>
              <a:endCxn id="5" idx="1"/>
            </p:cNvCxnSpPr>
            <p:nvPr/>
          </p:nvCxnSpPr>
          <p:spPr bwMode="auto">
            <a:xfrm rot="10800000" flipV="1">
              <a:off x="4876800" y="2617857"/>
              <a:ext cx="76200" cy="1278940"/>
            </a:xfrm>
            <a:prstGeom prst="bentConnector3">
              <a:avLst>
                <a:gd name="adj1" fmla="val 400000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46" name="Shape 127"/>
            <p:cNvCxnSpPr>
              <a:stCxn id="5" idx="1"/>
            </p:cNvCxnSpPr>
            <p:nvPr/>
          </p:nvCxnSpPr>
          <p:spPr bwMode="auto">
            <a:xfrm rot="10800000" flipV="1">
              <a:off x="4648200" y="3896797"/>
              <a:ext cx="228600" cy="2003404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89" name="Group 153"/>
          <p:cNvGrpSpPr/>
          <p:nvPr/>
        </p:nvGrpSpPr>
        <p:grpSpPr>
          <a:xfrm>
            <a:off x="2590800" y="2617857"/>
            <a:ext cx="304800" cy="3282344"/>
            <a:chOff x="2590800" y="2617857"/>
            <a:chExt cx="304800" cy="3282344"/>
          </a:xfrm>
        </p:grpSpPr>
        <p:cxnSp>
          <p:nvCxnSpPr>
            <p:cNvPr id="131" name="Shape 127"/>
            <p:cNvCxnSpPr>
              <a:stCxn id="83" idx="1"/>
              <a:endCxn id="3" idx="1"/>
            </p:cNvCxnSpPr>
            <p:nvPr/>
          </p:nvCxnSpPr>
          <p:spPr bwMode="auto">
            <a:xfrm rot="10800000" flipV="1">
              <a:off x="2819400" y="2617857"/>
              <a:ext cx="76200" cy="1278940"/>
            </a:xfrm>
            <a:prstGeom prst="bentConnector3">
              <a:avLst>
                <a:gd name="adj1" fmla="val 400000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48" name="Shape 127"/>
            <p:cNvCxnSpPr>
              <a:stCxn id="3" idx="1"/>
            </p:cNvCxnSpPr>
            <p:nvPr/>
          </p:nvCxnSpPr>
          <p:spPr bwMode="auto">
            <a:xfrm rot="10800000" flipV="1">
              <a:off x="2590800" y="3896797"/>
              <a:ext cx="228600" cy="2003404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90" name="Group 154"/>
          <p:cNvGrpSpPr/>
          <p:nvPr/>
        </p:nvGrpSpPr>
        <p:grpSpPr>
          <a:xfrm>
            <a:off x="609600" y="2617857"/>
            <a:ext cx="304800" cy="3282344"/>
            <a:chOff x="609600" y="2617857"/>
            <a:chExt cx="304800" cy="3282344"/>
          </a:xfrm>
        </p:grpSpPr>
        <p:cxnSp>
          <p:nvCxnSpPr>
            <p:cNvPr id="128" name="Shape 127"/>
            <p:cNvCxnSpPr>
              <a:stCxn id="82" idx="1"/>
              <a:endCxn id="4" idx="1"/>
            </p:cNvCxnSpPr>
            <p:nvPr/>
          </p:nvCxnSpPr>
          <p:spPr bwMode="auto">
            <a:xfrm rot="10800000" flipV="1">
              <a:off x="838200" y="2617857"/>
              <a:ext cx="76200" cy="1278940"/>
            </a:xfrm>
            <a:prstGeom prst="bentConnector3">
              <a:avLst>
                <a:gd name="adj1" fmla="val 400000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50" name="Shape 127"/>
            <p:cNvCxnSpPr>
              <a:stCxn id="4" idx="1"/>
            </p:cNvCxnSpPr>
            <p:nvPr/>
          </p:nvCxnSpPr>
          <p:spPr bwMode="auto">
            <a:xfrm rot="10800000" flipV="1">
              <a:off x="609600" y="3896797"/>
              <a:ext cx="228600" cy="2003404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arrow" w="med" len="med"/>
            </a:ln>
            <a:effectLst/>
          </p:spPr>
        </p:cxnSp>
      </p:grpSp>
      <p:cxnSp>
        <p:nvCxnSpPr>
          <p:cNvPr id="157" name="Straight Connector 156"/>
          <p:cNvCxnSpPr>
            <a:stCxn id="8" idx="0"/>
          </p:cNvCxnSpPr>
          <p:nvPr/>
        </p:nvCxnSpPr>
        <p:spPr bwMode="auto">
          <a:xfrm rot="5400000" flipH="1" flipV="1">
            <a:off x="1657350" y="2305050"/>
            <a:ext cx="12573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Straight Connector 157"/>
          <p:cNvCxnSpPr>
            <a:stCxn id="9" idx="0"/>
          </p:cNvCxnSpPr>
          <p:nvPr/>
        </p:nvCxnSpPr>
        <p:spPr bwMode="auto">
          <a:xfrm rot="5400000" flipH="1" flipV="1">
            <a:off x="3677444" y="2342356"/>
            <a:ext cx="11811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/>
          <p:cNvCxnSpPr>
            <a:stCxn id="10" idx="0"/>
          </p:cNvCxnSpPr>
          <p:nvPr/>
        </p:nvCxnSpPr>
        <p:spPr bwMode="auto">
          <a:xfrm rot="5400000" flipH="1" flipV="1">
            <a:off x="5734844" y="2342356"/>
            <a:ext cx="11811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/>
          <p:cNvCxnSpPr>
            <a:stCxn id="11" idx="0"/>
          </p:cNvCxnSpPr>
          <p:nvPr/>
        </p:nvCxnSpPr>
        <p:spPr bwMode="auto">
          <a:xfrm rot="5400000" flipH="1" flipV="1">
            <a:off x="7791450" y="2266950"/>
            <a:ext cx="13335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Cloud Callout 6"/>
          <p:cNvSpPr/>
          <p:nvPr/>
        </p:nvSpPr>
        <p:spPr bwMode="auto">
          <a:xfrm>
            <a:off x="1143000" y="1173480"/>
            <a:ext cx="7772400" cy="731520"/>
          </a:xfrm>
          <a:prstGeom prst="cloudCallou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rgbClr val="0C2D83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762000" y="533400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AR Network</a:t>
            </a:r>
            <a:endParaRPr lang="en-US" sz="1800" dirty="0"/>
          </a:p>
        </p:txBody>
      </p:sp>
      <p:sp>
        <p:nvSpPr>
          <p:cNvPr id="166" name="TextBox 165"/>
          <p:cNvSpPr txBox="1"/>
          <p:nvPr/>
        </p:nvSpPr>
        <p:spPr>
          <a:xfrm>
            <a:off x="2819400" y="5334000"/>
            <a:ext cx="145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LA Network</a:t>
            </a:r>
            <a:endParaRPr lang="en-US" sz="1800" dirty="0"/>
          </a:p>
        </p:txBody>
      </p:sp>
      <p:sp>
        <p:nvSpPr>
          <p:cNvPr id="167" name="TextBox 166"/>
          <p:cNvSpPr txBox="1"/>
          <p:nvPr/>
        </p:nvSpPr>
        <p:spPr>
          <a:xfrm>
            <a:off x="4876800" y="533400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MS Network</a:t>
            </a:r>
            <a:endParaRPr lang="en-US" sz="1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7003956" y="533400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TX Network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&amp; Strategic Leaders</a:t>
            </a:r>
            <a:endParaRPr lang="en-US" dirty="0"/>
          </a:p>
        </p:txBody>
      </p:sp>
      <p:grpSp>
        <p:nvGrpSpPr>
          <p:cNvPr id="3" name="Group 10"/>
          <p:cNvGrpSpPr>
            <a:grpSpLocks noChangeAspect="1"/>
          </p:cNvGrpSpPr>
          <p:nvPr/>
        </p:nvGrpSpPr>
        <p:grpSpPr>
          <a:xfrm>
            <a:off x="914400" y="1143000"/>
            <a:ext cx="6057900" cy="4846320"/>
            <a:chOff x="1219200" y="1143000"/>
            <a:chExt cx="6667500" cy="5334000"/>
          </a:xfrm>
        </p:grpSpPr>
        <p:sp>
          <p:nvSpPr>
            <p:cNvPr id="2054" name="Pyr3"/>
            <p:cNvSpPr>
              <a:spLocks noEditPoints="1" noChangeArrowheads="1"/>
            </p:cNvSpPr>
            <p:nvPr/>
          </p:nvSpPr>
          <p:spPr bwMode="auto">
            <a:xfrm>
              <a:off x="2125663" y="3429000"/>
              <a:ext cx="4900613" cy="1484313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Operational Leader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/>
              </a:r>
              <a:br>
                <a:rPr lang="en-US" sz="1600" b="1" dirty="0" smtClean="0">
                  <a:solidFill>
                    <a:srgbClr val="000000"/>
                  </a:solidFill>
                </a:rPr>
              </a:br>
              <a:r>
                <a:rPr lang="en-US" sz="1600" dirty="0" smtClean="0">
                  <a:solidFill>
                    <a:srgbClr val="000000"/>
                  </a:solidFill>
                </a:rPr>
                <a:t>Supervise and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integrate technical skills with mission</a:t>
              </a:r>
            </a:p>
            <a:p>
              <a:pPr algn="ctr"/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2055" name="Pyr4"/>
            <p:cNvSpPr>
              <a:spLocks noEditPoints="1" noChangeArrowheads="1"/>
            </p:cNvSpPr>
            <p:nvPr/>
          </p:nvSpPr>
          <p:spPr bwMode="auto">
            <a:xfrm>
              <a:off x="1219200" y="4991100"/>
              <a:ext cx="6667500" cy="1485900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C000"/>
            </a:solidFill>
            <a:ln w="38100">
              <a:solidFill>
                <a:srgbClr val="6633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Technical Skills</a:t>
              </a:r>
              <a:r>
                <a:rPr lang="en-US" sz="1600" dirty="0" smtClean="0">
                  <a:solidFill>
                    <a:srgbClr val="000000"/>
                  </a:solidFill>
                </a:rPr>
                <a:t/>
              </a:r>
              <a:br>
                <a:rPr lang="en-US" sz="1600" dirty="0" smtClean="0">
                  <a:solidFill>
                    <a:srgbClr val="000000"/>
                  </a:solidFill>
                </a:rPr>
              </a:br>
              <a:r>
                <a:rPr lang="en-US" sz="1600" dirty="0" smtClean="0">
                  <a:solidFill>
                    <a:srgbClr val="000000"/>
                  </a:solidFill>
                </a:rPr>
                <a:t>Such as cyber Security, Info Assurance, Software Assurance, Network Mgmt, Communications, Knowledge Management, Visualization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…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4" name="Group 9"/>
            <p:cNvGrpSpPr/>
            <p:nvPr/>
          </p:nvGrpSpPr>
          <p:grpSpPr>
            <a:xfrm>
              <a:off x="3048000" y="1143000"/>
              <a:ext cx="3048000" cy="2209800"/>
              <a:chOff x="3048000" y="1143000"/>
              <a:chExt cx="3048000" cy="2209800"/>
            </a:xfrm>
          </p:grpSpPr>
          <p:sp>
            <p:nvSpPr>
              <p:cNvPr id="2052" name="Pyr1"/>
              <p:cNvSpPr>
                <a:spLocks noEditPoints="1" noChangeArrowheads="1"/>
              </p:cNvSpPr>
              <p:nvPr/>
            </p:nvSpPr>
            <p:spPr bwMode="auto">
              <a:xfrm>
                <a:off x="3048000" y="1143000"/>
                <a:ext cx="3048000" cy="2209800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  <a:gd name="T6" fmla="*/ 5400 w 21600"/>
                  <a:gd name="T7" fmla="*/ 11800 h 21600"/>
                  <a:gd name="T8" fmla="*/ 16200 w 21600"/>
                  <a:gd name="T9" fmla="*/ 20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002D86"/>
              </a:solidFill>
              <a:ln w="38100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15043" y="2108537"/>
                <a:ext cx="2145755" cy="982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Strategic</a:t>
                </a:r>
                <a:br>
                  <a:rPr lang="en-US" b="1" dirty="0" smtClean="0">
                    <a:solidFill>
                      <a:schemeClr val="bg1"/>
                    </a:solidFill>
                  </a:rPr>
                </a:br>
                <a:r>
                  <a:rPr lang="en-US" b="1" dirty="0" smtClean="0">
                    <a:solidFill>
                      <a:schemeClr val="bg1"/>
                    </a:solidFill>
                  </a:rPr>
                  <a:t>Leader</a:t>
                </a:r>
              </a:p>
              <a:p>
                <a:pPr algn="ctr"/>
                <a:r>
                  <a:rPr lang="en-US" sz="1600" dirty="0" smtClean="0">
                    <a:solidFill>
                      <a:srgbClr val="FFFF00"/>
                    </a:solidFill>
                  </a:rPr>
                  <a:t>Exploit Cyberspace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</p:grpSp>
      </p:grpSp>
      <p:cxnSp>
        <p:nvCxnSpPr>
          <p:cNvPr id="13" name="Straight Arrow Connector 12"/>
          <p:cNvCxnSpPr/>
          <p:nvPr/>
        </p:nvCxnSpPr>
        <p:spPr>
          <a:xfrm rot="16200000" flipH="1">
            <a:off x="76200" y="3657600"/>
            <a:ext cx="2286000" cy="457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1295400"/>
            <a:ext cx="22463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Current</a:t>
            </a:r>
            <a:br>
              <a:rPr lang="en-US" sz="2000" b="1" dirty="0" smtClean="0">
                <a:solidFill>
                  <a:srgbClr val="000000"/>
                </a:solidFill>
              </a:rPr>
            </a:br>
            <a:r>
              <a:rPr lang="en-US" sz="2000" b="1" dirty="0" smtClean="0">
                <a:solidFill>
                  <a:srgbClr val="000000"/>
                </a:solidFill>
              </a:rPr>
              <a:t>Cyber Workforce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Development</a:t>
            </a:r>
            <a:br>
              <a:rPr lang="en-US" sz="2000" b="1" dirty="0" smtClean="0">
                <a:solidFill>
                  <a:srgbClr val="000000"/>
                </a:solidFill>
              </a:rPr>
            </a:br>
            <a:r>
              <a:rPr lang="en-US" sz="2000" b="1" dirty="0" smtClean="0">
                <a:solidFill>
                  <a:srgbClr val="000000"/>
                </a:solidFill>
              </a:rPr>
              <a:t>Focus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8" name="Right Brace 17"/>
          <p:cNvSpPr/>
          <p:nvPr/>
        </p:nvSpPr>
        <p:spPr>
          <a:xfrm rot="19610337">
            <a:off x="5858557" y="1537392"/>
            <a:ext cx="718933" cy="2743200"/>
          </a:xfrm>
          <a:prstGeom prst="rightBrace">
            <a:avLst>
              <a:gd name="adj1" fmla="val 8333"/>
              <a:gd name="adj2" fmla="val 4901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1524000"/>
            <a:ext cx="19672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Cyber-enabled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Leadership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Development</a:t>
            </a:r>
            <a:br>
              <a:rPr lang="en-US" sz="2000" b="1" dirty="0" smtClean="0">
                <a:solidFill>
                  <a:srgbClr val="000000"/>
                </a:solidFill>
              </a:rPr>
            </a:br>
            <a:r>
              <a:rPr lang="en-US" sz="2000" b="1" dirty="0" smtClean="0">
                <a:solidFill>
                  <a:srgbClr val="000000"/>
                </a:solidFill>
              </a:rPr>
              <a:t>Shortfall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772400" cy="86836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Facilitating Cyber Partnerships</a:t>
            </a:r>
          </a:p>
        </p:txBody>
      </p:sp>
      <p:sp>
        <p:nvSpPr>
          <p:cNvPr id="14341" name="Oval 3"/>
          <p:cNvSpPr>
            <a:spLocks noChangeArrowheads="1"/>
          </p:cNvSpPr>
          <p:nvPr/>
        </p:nvSpPr>
        <p:spPr bwMode="auto">
          <a:xfrm>
            <a:off x="6565900" y="1430175"/>
            <a:ext cx="2197100" cy="1295400"/>
          </a:xfrm>
          <a:prstGeom prst="ellipse">
            <a:avLst/>
          </a:prstGeom>
          <a:solidFill>
            <a:srgbClr val="6600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National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Guard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422212" name="Oval 4"/>
          <p:cNvSpPr>
            <a:spLocks noChangeArrowheads="1"/>
          </p:cNvSpPr>
          <p:nvPr/>
        </p:nvSpPr>
        <p:spPr bwMode="auto">
          <a:xfrm>
            <a:off x="439312" y="3409217"/>
            <a:ext cx="2197100" cy="117633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Law</a:t>
            </a:r>
          </a:p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Enforcement</a:t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343" name="Oval 5"/>
          <p:cNvSpPr>
            <a:spLocks noChangeArrowheads="1"/>
          </p:cNvSpPr>
          <p:nvPr/>
        </p:nvSpPr>
        <p:spPr bwMode="auto">
          <a:xfrm>
            <a:off x="439312" y="4983162"/>
            <a:ext cx="2197100" cy="1341438"/>
          </a:xfrm>
          <a:prstGeom prst="ellipse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50000"/>
                </a:schemeClr>
              </a:gs>
            </a:gsLst>
            <a:lin ang="5400000" scaled="0"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Cyber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(&amp; related)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Industries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344" name="Oval 6"/>
          <p:cNvSpPr>
            <a:spLocks noChangeArrowheads="1"/>
          </p:cNvSpPr>
          <p:nvPr/>
        </p:nvSpPr>
        <p:spPr bwMode="auto">
          <a:xfrm>
            <a:off x="439312" y="1457944"/>
            <a:ext cx="2197100" cy="12398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Dept of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Homeland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Security</a:t>
            </a:r>
          </a:p>
        </p:txBody>
      </p:sp>
      <p:cxnSp>
        <p:nvCxnSpPr>
          <p:cNvPr id="14345" name="AutoShape 7"/>
          <p:cNvCxnSpPr>
            <a:cxnSpLocks noChangeShapeType="1"/>
            <a:stCxn id="14349" idx="5"/>
            <a:endCxn id="65" idx="1"/>
          </p:cNvCxnSpPr>
          <p:nvPr/>
        </p:nvCxnSpPr>
        <p:spPr bwMode="auto">
          <a:xfrm rot="16200000" flipH="1">
            <a:off x="5833683" y="4198466"/>
            <a:ext cx="827201" cy="128075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4346" name="AutoShape 8"/>
          <p:cNvSpPr>
            <a:spLocks noChangeArrowheads="1"/>
          </p:cNvSpPr>
          <p:nvPr/>
        </p:nvSpPr>
        <p:spPr bwMode="auto">
          <a:xfrm>
            <a:off x="4419600" y="4632642"/>
            <a:ext cx="385762" cy="426720"/>
          </a:xfrm>
          <a:prstGeom prst="upDownArrow">
            <a:avLst>
              <a:gd name="adj1" fmla="val 50000"/>
              <a:gd name="adj2" fmla="val 29136"/>
            </a:avLst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347" name="Oval 9"/>
          <p:cNvSpPr>
            <a:spLocks noChangeArrowheads="1"/>
          </p:cNvSpPr>
          <p:nvPr/>
        </p:nvSpPr>
        <p:spPr bwMode="auto">
          <a:xfrm>
            <a:off x="3478213" y="1341652"/>
            <a:ext cx="2263775" cy="1507910"/>
          </a:xfrm>
          <a:prstGeom prst="ellipse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50000"/>
                </a:schemeClr>
              </a:gs>
            </a:gsLst>
            <a:lin ang="5400000" scaled="0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Cyber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Security &amp;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Defense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Center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4348" name="AutoShape 10"/>
          <p:cNvCxnSpPr>
            <a:cxnSpLocks noChangeShapeType="1"/>
            <a:stCxn id="14347" idx="6"/>
            <a:endCxn id="14341" idx="2"/>
          </p:cNvCxnSpPr>
          <p:nvPr/>
        </p:nvCxnSpPr>
        <p:spPr bwMode="auto">
          <a:xfrm flipV="1">
            <a:off x="5741988" y="2077875"/>
            <a:ext cx="823912" cy="17732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4349" name="Oval 11"/>
          <p:cNvSpPr>
            <a:spLocks noChangeArrowheads="1"/>
          </p:cNvSpPr>
          <p:nvPr/>
        </p:nvSpPr>
        <p:spPr bwMode="auto">
          <a:xfrm>
            <a:off x="3200400" y="3392306"/>
            <a:ext cx="2819400" cy="1210159"/>
          </a:xfrm>
          <a:prstGeom prst="ellipse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50000"/>
                </a:schemeClr>
              </a:gs>
            </a:gsLst>
            <a:lin ang="5400000" scaled="0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Cyberspace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Innovation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Center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4350" name="AutoShape 12"/>
          <p:cNvCxnSpPr>
            <a:cxnSpLocks noChangeShapeType="1"/>
            <a:stCxn id="14349" idx="0"/>
            <a:endCxn id="14347" idx="4"/>
          </p:cNvCxnSpPr>
          <p:nvPr/>
        </p:nvCxnSpPr>
        <p:spPr bwMode="auto">
          <a:xfrm rot="5400000" flipH="1" flipV="1">
            <a:off x="4338728" y="3120934"/>
            <a:ext cx="542744" cy="1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4351" name="AutoShape 13"/>
          <p:cNvCxnSpPr>
            <a:cxnSpLocks noChangeShapeType="1"/>
            <a:stCxn id="14349" idx="3"/>
            <a:endCxn id="14343" idx="7"/>
          </p:cNvCxnSpPr>
          <p:nvPr/>
        </p:nvCxnSpPr>
        <p:spPr bwMode="auto">
          <a:xfrm rot="5400000">
            <a:off x="2586788" y="4153107"/>
            <a:ext cx="754370" cy="129863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4352" name="AutoShape 14"/>
          <p:cNvCxnSpPr>
            <a:cxnSpLocks noChangeShapeType="1"/>
            <a:stCxn id="14344" idx="5"/>
            <a:endCxn id="14349" idx="1"/>
          </p:cNvCxnSpPr>
          <p:nvPr/>
        </p:nvCxnSpPr>
        <p:spPr bwMode="auto">
          <a:xfrm rot="16200000" flipH="1">
            <a:off x="2437325" y="2393562"/>
            <a:ext cx="1053297" cy="129863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4359" name="AutoShape 19"/>
          <p:cNvCxnSpPr>
            <a:cxnSpLocks noChangeShapeType="1"/>
            <a:stCxn id="14344" idx="6"/>
            <a:endCxn id="14347" idx="2"/>
          </p:cNvCxnSpPr>
          <p:nvPr/>
        </p:nvCxnSpPr>
        <p:spPr bwMode="auto">
          <a:xfrm>
            <a:off x="2636412" y="2077876"/>
            <a:ext cx="841801" cy="17731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4361" name="AutoShape 17"/>
          <p:cNvCxnSpPr>
            <a:cxnSpLocks noChangeShapeType="1"/>
            <a:stCxn id="98" idx="0"/>
            <a:endCxn id="14341" idx="4"/>
          </p:cNvCxnSpPr>
          <p:nvPr/>
        </p:nvCxnSpPr>
        <p:spPr bwMode="auto">
          <a:xfrm rot="5400000" flipH="1" flipV="1">
            <a:off x="7322629" y="3067396"/>
            <a:ext cx="683642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65" name="Oval 6"/>
          <p:cNvSpPr>
            <a:spLocks noChangeArrowheads="1"/>
          </p:cNvSpPr>
          <p:nvPr/>
        </p:nvSpPr>
        <p:spPr bwMode="auto">
          <a:xfrm>
            <a:off x="6565900" y="5086161"/>
            <a:ext cx="2197100" cy="1135441"/>
          </a:xfrm>
          <a:prstGeom prst="ellipse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50000"/>
                </a:schemeClr>
              </a:gs>
            </a:gsLst>
            <a:lin ang="5400000" scaled="0"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Academic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Community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3" name="Oval 9"/>
          <p:cNvSpPr>
            <a:spLocks noChangeArrowheads="1"/>
          </p:cNvSpPr>
          <p:nvPr/>
        </p:nvSpPr>
        <p:spPr bwMode="auto">
          <a:xfrm>
            <a:off x="3478213" y="5060788"/>
            <a:ext cx="2263775" cy="1169530"/>
          </a:xfrm>
          <a:prstGeom prst="ellipse">
            <a:avLst/>
          </a:prstGeom>
          <a:gradFill flip="none" rotWithShape="1">
            <a:gsLst>
              <a:gs pos="60000">
                <a:srgbClr val="002060"/>
              </a:gs>
              <a:gs pos="0">
                <a:srgbClr val="7030A0"/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Assurance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&amp; Security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Education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8" name="Oval 4"/>
          <p:cNvSpPr>
            <a:spLocks noChangeArrowheads="1"/>
          </p:cNvSpPr>
          <p:nvPr/>
        </p:nvSpPr>
        <p:spPr bwMode="auto">
          <a:xfrm>
            <a:off x="6651514" y="3409217"/>
            <a:ext cx="2025872" cy="1176337"/>
          </a:xfrm>
          <a:prstGeom prst="ellipse">
            <a:avLst/>
          </a:prstGeom>
          <a:solidFill>
            <a:srgbClr val="6600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DoD</a:t>
            </a:r>
          </a:p>
        </p:txBody>
      </p:sp>
      <p:cxnSp>
        <p:nvCxnSpPr>
          <p:cNvPr id="101" name="AutoShape 19"/>
          <p:cNvCxnSpPr>
            <a:cxnSpLocks noChangeShapeType="1"/>
            <a:stCxn id="14344" idx="4"/>
            <a:endCxn id="3422212" idx="0"/>
          </p:cNvCxnSpPr>
          <p:nvPr/>
        </p:nvCxnSpPr>
        <p:spPr bwMode="auto">
          <a:xfrm rot="5400000">
            <a:off x="1182157" y="3053512"/>
            <a:ext cx="711410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04" name="AutoShape 12"/>
          <p:cNvCxnSpPr>
            <a:cxnSpLocks noChangeShapeType="1"/>
            <a:stCxn id="73" idx="6"/>
            <a:endCxn id="65" idx="2"/>
          </p:cNvCxnSpPr>
          <p:nvPr/>
        </p:nvCxnSpPr>
        <p:spPr bwMode="auto">
          <a:xfrm>
            <a:off x="5741988" y="5645553"/>
            <a:ext cx="823912" cy="8329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05" name="AutoShape 12"/>
          <p:cNvCxnSpPr>
            <a:cxnSpLocks noChangeShapeType="1"/>
            <a:stCxn id="73" idx="2"/>
            <a:endCxn id="14343" idx="6"/>
          </p:cNvCxnSpPr>
          <p:nvPr/>
        </p:nvCxnSpPr>
        <p:spPr bwMode="auto">
          <a:xfrm rot="10800000" flipV="1">
            <a:off x="2636413" y="5645553"/>
            <a:ext cx="841801" cy="832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11" name="AutoShape 17"/>
          <p:cNvCxnSpPr>
            <a:cxnSpLocks noChangeShapeType="1"/>
            <a:stCxn id="98" idx="2"/>
            <a:endCxn id="14349" idx="6"/>
          </p:cNvCxnSpPr>
          <p:nvPr/>
        </p:nvCxnSpPr>
        <p:spPr bwMode="auto">
          <a:xfrm rot="10800000">
            <a:off x="6019800" y="3997386"/>
            <a:ext cx="631714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6" name="AutoShape 14"/>
          <p:cNvCxnSpPr>
            <a:cxnSpLocks noChangeShapeType="1"/>
            <a:stCxn id="14349" idx="7"/>
            <a:endCxn id="14341" idx="3"/>
          </p:cNvCxnSpPr>
          <p:nvPr/>
        </p:nvCxnSpPr>
        <p:spPr bwMode="auto">
          <a:xfrm rot="5400000" flipH="1" flipV="1">
            <a:off x="5730452" y="2412324"/>
            <a:ext cx="1033662" cy="128075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" name="AutoShape 17"/>
          <p:cNvCxnSpPr>
            <a:cxnSpLocks noChangeShapeType="1"/>
            <a:stCxn id="14349" idx="2"/>
            <a:endCxn id="3422212" idx="6"/>
          </p:cNvCxnSpPr>
          <p:nvPr/>
        </p:nvCxnSpPr>
        <p:spPr bwMode="auto">
          <a:xfrm rot="10800000">
            <a:off x="2636412" y="3997386"/>
            <a:ext cx="563988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2" name="AutoShape 17"/>
          <p:cNvCxnSpPr>
            <a:cxnSpLocks noChangeShapeType="1"/>
            <a:stCxn id="65" idx="0"/>
            <a:endCxn id="98" idx="4"/>
          </p:cNvCxnSpPr>
          <p:nvPr/>
        </p:nvCxnSpPr>
        <p:spPr bwMode="auto">
          <a:xfrm rot="5400000" flipH="1" flipV="1">
            <a:off x="7414147" y="4835858"/>
            <a:ext cx="500607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" name="AutoShape 17"/>
          <p:cNvCxnSpPr>
            <a:cxnSpLocks noChangeShapeType="1"/>
            <a:stCxn id="14343" idx="0"/>
            <a:endCxn id="3422212" idx="4"/>
          </p:cNvCxnSpPr>
          <p:nvPr/>
        </p:nvCxnSpPr>
        <p:spPr bwMode="auto">
          <a:xfrm rot="5400000" flipH="1" flipV="1">
            <a:off x="1339058" y="4784358"/>
            <a:ext cx="397608" cy="15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8077200" cy="868363"/>
          </a:xfrm>
        </p:spPr>
        <p:txBody>
          <a:bodyPr/>
          <a:lstStyle/>
          <a:p>
            <a:r>
              <a:rPr lang="en-US" dirty="0" smtClean="0"/>
              <a:t>Challenge: Cultural (R)evolution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4038600" cy="1524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Hierarchical Culture</a:t>
            </a:r>
            <a:endParaRPr lang="en-US" b="1" u="sng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5800" y="1905000"/>
            <a:ext cx="4038600" cy="1371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   	 </a:t>
            </a:r>
            <a:r>
              <a:rPr lang="en-US" b="1" u="sng" dirty="0" smtClean="0"/>
              <a:t>Cyber Culture</a:t>
            </a:r>
            <a:endParaRPr lang="en-US" b="1" u="sng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83D42EE-490F-4A9E-8EB2-9070259EA46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pSp>
        <p:nvGrpSpPr>
          <p:cNvPr id="3" name="Group 67"/>
          <p:cNvGrpSpPr/>
          <p:nvPr/>
        </p:nvGrpSpPr>
        <p:grpSpPr>
          <a:xfrm>
            <a:off x="701040" y="2795929"/>
            <a:ext cx="3235569" cy="1852271"/>
            <a:chOff x="701040" y="2518117"/>
            <a:chExt cx="3235569" cy="1852271"/>
          </a:xfrm>
        </p:grpSpPr>
        <p:sp>
          <p:nvSpPr>
            <p:cNvPr id="11" name="Rectangle 10"/>
            <p:cNvSpPr/>
            <p:nvPr/>
          </p:nvSpPr>
          <p:spPr bwMode="auto">
            <a:xfrm>
              <a:off x="1941342" y="2518117"/>
              <a:ext cx="731520" cy="40796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701040" y="3554413"/>
              <a:ext cx="731520" cy="40796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5089" y="3554413"/>
              <a:ext cx="731520" cy="40796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936652" y="3554413"/>
              <a:ext cx="731520" cy="40796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Connector 15"/>
            <p:cNvCxnSpPr>
              <a:stCxn id="11" idx="2"/>
              <a:endCxn id="14" idx="0"/>
            </p:cNvCxnSpPr>
            <p:nvPr/>
          </p:nvCxnSpPr>
          <p:spPr bwMode="auto">
            <a:xfrm rot="5400000">
              <a:off x="1990591" y="3237901"/>
              <a:ext cx="628333" cy="46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Elbow Connector 17"/>
            <p:cNvCxnSpPr>
              <a:stCxn id="12" idx="0"/>
              <a:endCxn id="13" idx="0"/>
            </p:cNvCxnSpPr>
            <p:nvPr/>
          </p:nvCxnSpPr>
          <p:spPr bwMode="auto">
            <a:xfrm rot="5400000" flipH="1" flipV="1">
              <a:off x="2318824" y="2302389"/>
              <a:ext cx="1588" cy="2504049"/>
            </a:xfrm>
            <a:prstGeom prst="bentConnector3">
              <a:avLst>
                <a:gd name="adj1" fmla="val 14395466"/>
              </a:avLst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" name="Group 41"/>
            <p:cNvGrpSpPr/>
            <p:nvPr/>
          </p:nvGrpSpPr>
          <p:grpSpPr>
            <a:xfrm>
              <a:off x="745588" y="3962375"/>
              <a:ext cx="618978" cy="398609"/>
              <a:chOff x="745588" y="3962375"/>
              <a:chExt cx="618978" cy="398609"/>
            </a:xfrm>
          </p:grpSpPr>
          <p:cxnSp>
            <p:nvCxnSpPr>
              <p:cNvPr id="23" name="Straight Connector 22"/>
              <p:cNvCxnSpPr>
                <a:stCxn id="12" idx="2"/>
              </p:cNvCxnSpPr>
              <p:nvPr/>
            </p:nvCxnSpPr>
            <p:spPr bwMode="auto">
              <a:xfrm rot="16200000" flipH="1">
                <a:off x="868668" y="4160507"/>
                <a:ext cx="398609" cy="2345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rot="5400000">
                <a:off x="656480" y="4252351"/>
                <a:ext cx="206351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 rot="5400000">
                <a:off x="1259046" y="4238283"/>
                <a:ext cx="206351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 rot="10800000">
                <a:off x="745588" y="4135902"/>
                <a:ext cx="618978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" name="Group 42"/>
            <p:cNvGrpSpPr/>
            <p:nvPr/>
          </p:nvGrpSpPr>
          <p:grpSpPr>
            <a:xfrm>
              <a:off x="1995268" y="3971779"/>
              <a:ext cx="618978" cy="398609"/>
              <a:chOff x="745588" y="3962375"/>
              <a:chExt cx="618978" cy="398609"/>
            </a:xfrm>
          </p:grpSpPr>
          <p:cxnSp>
            <p:nvCxnSpPr>
              <p:cNvPr id="44" name="Straight Connector 43"/>
              <p:cNvCxnSpPr/>
              <p:nvPr/>
            </p:nvCxnSpPr>
            <p:spPr bwMode="auto">
              <a:xfrm rot="16200000" flipH="1">
                <a:off x="868668" y="4160507"/>
                <a:ext cx="398609" cy="2345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656480" y="4252351"/>
                <a:ext cx="206351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rot="5400000">
                <a:off x="1259046" y="4238283"/>
                <a:ext cx="206351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10800000">
                <a:off x="745588" y="4135902"/>
                <a:ext cx="618978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" name="Group 47"/>
            <p:cNvGrpSpPr/>
            <p:nvPr/>
          </p:nvGrpSpPr>
          <p:grpSpPr>
            <a:xfrm>
              <a:off x="3233225" y="3971779"/>
              <a:ext cx="618978" cy="398609"/>
              <a:chOff x="745588" y="3962375"/>
              <a:chExt cx="618978" cy="398609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 rot="16200000" flipH="1">
                <a:off x="868668" y="4160507"/>
                <a:ext cx="398609" cy="2345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>
                <a:off x="656480" y="4252351"/>
                <a:ext cx="206351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 rot="5400000">
                <a:off x="1259046" y="4238283"/>
                <a:ext cx="206351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 rot="10800000">
                <a:off x="745588" y="4135902"/>
                <a:ext cx="618978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7" name="Group 126"/>
          <p:cNvGrpSpPr/>
          <p:nvPr/>
        </p:nvGrpSpPr>
        <p:grpSpPr>
          <a:xfrm>
            <a:off x="5289452" y="2485979"/>
            <a:ext cx="2808849" cy="2829267"/>
            <a:chOff x="5289452" y="2485979"/>
            <a:chExt cx="2808849" cy="2829267"/>
          </a:xfrm>
        </p:grpSpPr>
        <p:sp>
          <p:nvSpPr>
            <p:cNvPr id="53" name="Oval 52"/>
            <p:cNvSpPr/>
            <p:nvPr/>
          </p:nvSpPr>
          <p:spPr bwMode="auto">
            <a:xfrm>
              <a:off x="5289452" y="2485979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6496928" y="2485979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48953" y="2485979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5357444" y="3810003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6564920" y="3810003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7816945" y="3810003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5385581" y="5062027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6593057" y="5062027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7845082" y="5062027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5929530" y="3188679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7181555" y="3188679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5943597" y="4468837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7195622" y="4468837"/>
              <a:ext cx="253219" cy="2532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7" name="Straight Connector 66"/>
            <p:cNvCxnSpPr>
              <a:stCxn id="53" idx="6"/>
              <a:endCxn id="54" idx="2"/>
            </p:cNvCxnSpPr>
            <p:nvPr/>
          </p:nvCxnSpPr>
          <p:spPr bwMode="auto">
            <a:xfrm>
              <a:off x="5542671" y="2612589"/>
              <a:ext cx="954257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54" idx="6"/>
              <a:endCxn id="55" idx="2"/>
            </p:cNvCxnSpPr>
            <p:nvPr/>
          </p:nvCxnSpPr>
          <p:spPr bwMode="auto">
            <a:xfrm>
              <a:off x="6750147" y="2612589"/>
              <a:ext cx="998806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5610665" y="3936613"/>
              <a:ext cx="954257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>
              <a:off x="6818141" y="3936613"/>
              <a:ext cx="998806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>
              <a:off x="5638800" y="5188637"/>
              <a:ext cx="954257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>
              <a:off x="6846276" y="5188637"/>
              <a:ext cx="998806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/>
            <p:cNvCxnSpPr>
              <a:stCxn id="62" idx="6"/>
              <a:endCxn id="63" idx="2"/>
            </p:cNvCxnSpPr>
            <p:nvPr/>
          </p:nvCxnSpPr>
          <p:spPr bwMode="auto">
            <a:xfrm>
              <a:off x="6182749" y="3315289"/>
              <a:ext cx="998806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>
              <a:stCxn id="64" idx="6"/>
              <a:endCxn id="65" idx="2"/>
            </p:cNvCxnSpPr>
            <p:nvPr/>
          </p:nvCxnSpPr>
          <p:spPr bwMode="auto">
            <a:xfrm>
              <a:off x="6196816" y="4595447"/>
              <a:ext cx="998806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>
              <a:stCxn id="53" idx="5"/>
              <a:endCxn id="62" idx="1"/>
            </p:cNvCxnSpPr>
            <p:nvPr/>
          </p:nvCxnSpPr>
          <p:spPr bwMode="auto">
            <a:xfrm rot="16200000" flipH="1">
              <a:off x="5474277" y="2733425"/>
              <a:ext cx="523647" cy="4610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>
              <a:endCxn id="64" idx="1"/>
            </p:cNvCxnSpPr>
            <p:nvPr/>
          </p:nvCxnSpPr>
          <p:spPr bwMode="auto">
            <a:xfrm rot="16200000" flipH="1">
              <a:off x="5535238" y="4060477"/>
              <a:ext cx="483787" cy="40709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>
              <a:endCxn id="57" idx="1"/>
            </p:cNvCxnSpPr>
            <p:nvPr/>
          </p:nvCxnSpPr>
          <p:spPr bwMode="auto">
            <a:xfrm rot="16200000" flipH="1">
              <a:off x="6161248" y="3406331"/>
              <a:ext cx="443932" cy="4375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6200000" flipH="1">
              <a:off x="6681754" y="2770509"/>
              <a:ext cx="523647" cy="4610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64" idx="5"/>
              <a:endCxn id="60" idx="1"/>
            </p:cNvCxnSpPr>
            <p:nvPr/>
          </p:nvCxnSpPr>
          <p:spPr bwMode="auto">
            <a:xfrm rot="16200000" flipH="1">
              <a:off x="6187868" y="4656837"/>
              <a:ext cx="414137" cy="47040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>
              <a:stCxn id="55" idx="3"/>
              <a:endCxn id="63" idx="7"/>
            </p:cNvCxnSpPr>
            <p:nvPr/>
          </p:nvCxnSpPr>
          <p:spPr bwMode="auto">
            <a:xfrm rot="5400000">
              <a:off x="7330041" y="2769766"/>
              <a:ext cx="523647" cy="38834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/>
            <p:cNvCxnSpPr/>
            <p:nvPr/>
          </p:nvCxnSpPr>
          <p:spPr bwMode="auto">
            <a:xfrm rot="5400000">
              <a:off x="6089740" y="2806849"/>
              <a:ext cx="523647" cy="38834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/>
            <p:cNvCxnSpPr>
              <a:stCxn id="63" idx="3"/>
              <a:endCxn id="57" idx="7"/>
            </p:cNvCxnSpPr>
            <p:nvPr/>
          </p:nvCxnSpPr>
          <p:spPr bwMode="auto">
            <a:xfrm rot="5400000">
              <a:off x="6778712" y="3407159"/>
              <a:ext cx="442271" cy="43758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/>
            <p:cNvCxnSpPr>
              <a:stCxn id="57" idx="3"/>
            </p:cNvCxnSpPr>
            <p:nvPr/>
          </p:nvCxnSpPr>
          <p:spPr bwMode="auto">
            <a:xfrm rot="5400000">
              <a:off x="6126911" y="4042553"/>
              <a:ext cx="491506" cy="45867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>
              <a:stCxn id="64" idx="3"/>
              <a:endCxn id="59" idx="7"/>
            </p:cNvCxnSpPr>
            <p:nvPr/>
          </p:nvCxnSpPr>
          <p:spPr bwMode="auto">
            <a:xfrm rot="5400000">
              <a:off x="5584131" y="4702560"/>
              <a:ext cx="414137" cy="37896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/>
            <p:cNvCxnSpPr>
              <a:stCxn id="65" idx="3"/>
              <a:endCxn id="60" idx="7"/>
            </p:cNvCxnSpPr>
            <p:nvPr/>
          </p:nvCxnSpPr>
          <p:spPr bwMode="auto">
            <a:xfrm rot="5400000">
              <a:off x="6813881" y="4680285"/>
              <a:ext cx="414137" cy="42351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/>
            <p:cNvCxnSpPr>
              <a:stCxn id="58" idx="3"/>
              <a:endCxn id="65" idx="7"/>
            </p:cNvCxnSpPr>
            <p:nvPr/>
          </p:nvCxnSpPr>
          <p:spPr bwMode="auto">
            <a:xfrm rot="5400000">
              <a:off x="7393003" y="4044894"/>
              <a:ext cx="479781" cy="44227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/>
            <p:cNvCxnSpPr>
              <a:stCxn id="62" idx="3"/>
              <a:endCxn id="56" idx="7"/>
            </p:cNvCxnSpPr>
            <p:nvPr/>
          </p:nvCxnSpPr>
          <p:spPr bwMode="auto">
            <a:xfrm rot="5400000">
              <a:off x="5548962" y="3429434"/>
              <a:ext cx="442271" cy="39303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/>
            <p:cNvCxnSpPr>
              <a:stCxn id="63" idx="5"/>
              <a:endCxn id="58" idx="1"/>
            </p:cNvCxnSpPr>
            <p:nvPr/>
          </p:nvCxnSpPr>
          <p:spPr bwMode="auto">
            <a:xfrm rot="16200000" flipH="1">
              <a:off x="7404724" y="3397781"/>
              <a:ext cx="442271" cy="45633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>
              <a:stCxn id="58" idx="4"/>
              <a:endCxn id="61" idx="0"/>
            </p:cNvCxnSpPr>
            <p:nvPr/>
          </p:nvCxnSpPr>
          <p:spPr bwMode="auto">
            <a:xfrm rot="16200000" flipH="1">
              <a:off x="7458221" y="4548555"/>
              <a:ext cx="998805" cy="2813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0" name="TextBox 119"/>
          <p:cNvSpPr txBox="1"/>
          <p:nvPr/>
        </p:nvSpPr>
        <p:spPr>
          <a:xfrm>
            <a:off x="1431426" y="5257800"/>
            <a:ext cx="6074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Hierarchy Level ---- </a:t>
            </a:r>
            <a:r>
              <a:rPr lang="en-US" sz="2400" b="1" dirty="0" smtClean="0">
                <a:solidFill>
                  <a:srgbClr val="FF0000"/>
                </a:solidFill>
              </a:rPr>
              <a:t>Power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---- Connections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Hierarchy Level ---- </a:t>
            </a:r>
            <a:r>
              <a:rPr lang="en-US" sz="2400" b="1" dirty="0" smtClean="0">
                <a:solidFill>
                  <a:schemeClr val="accent6"/>
                </a:solidFill>
              </a:rPr>
              <a:t>Value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----- Contribution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22" name="Straight Connector 121"/>
          <p:cNvCxnSpPr>
            <a:stCxn id="70" idx="2"/>
            <a:endCxn id="120" idx="0"/>
          </p:cNvCxnSpPr>
          <p:nvPr/>
        </p:nvCxnSpPr>
        <p:spPr bwMode="auto">
          <a:xfrm rot="5400000">
            <a:off x="2798380" y="3567894"/>
            <a:ext cx="3360003" cy="19809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Right Arrow 65"/>
          <p:cNvSpPr/>
          <p:nvPr/>
        </p:nvSpPr>
        <p:spPr>
          <a:xfrm>
            <a:off x="3429000" y="2667000"/>
            <a:ext cx="1981200" cy="685800"/>
          </a:xfrm>
          <a:prstGeom prst="rightArrow">
            <a:avLst/>
          </a:prstGeom>
          <a:solidFill>
            <a:srgbClr val="003399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Future</a:t>
            </a:r>
            <a:endParaRPr lang="en-US" sz="20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1752600" y="1066800"/>
            <a:ext cx="5471370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Alternative Strategies are available: </a:t>
            </a:r>
            <a:br>
              <a:rPr lang="en-US" sz="2400" b="1" dirty="0" smtClean="0"/>
            </a:br>
            <a:r>
              <a:rPr lang="en-US" sz="2400" b="1" dirty="0" smtClean="0"/>
              <a:t>Can we “break” the cultural barrier?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5398</TotalTime>
  <Words>916</Words>
  <Application>Microsoft Office PowerPoint</Application>
  <PresentationFormat>On-screen Show (4:3)</PresentationFormat>
  <Paragraphs>407</Paragraphs>
  <Slides>22</Slides>
  <Notes>7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Perspectives on Cyberspace Research Needs  Cyber Research Workshop Louisiana Tech University Center for Secure Cyberspace</vt:lpstr>
      <vt:lpstr>Overview</vt:lpstr>
      <vt:lpstr>Today’s Cyber Environment</vt:lpstr>
      <vt:lpstr>Key Cyber Functional Elements</vt:lpstr>
      <vt:lpstr>Power of Cyberspace</vt:lpstr>
      <vt:lpstr>National Military Strategy for Cyberspace Ops (NMS-CO)</vt:lpstr>
      <vt:lpstr>Civilian Cyberspace Use</vt:lpstr>
      <vt:lpstr>Major Cyber Security Players</vt:lpstr>
      <vt:lpstr>Slide 9</vt:lpstr>
      <vt:lpstr>Cyberspace Business Areas</vt:lpstr>
      <vt:lpstr>Information Protection</vt:lpstr>
      <vt:lpstr>Mission Assurance: Focus on Effects</vt:lpstr>
      <vt:lpstr>AOC Resiliency Study—C3 View</vt:lpstr>
      <vt:lpstr>AOC Resiliency Study—Ops View</vt:lpstr>
      <vt:lpstr>Degraded Cyberspace  </vt:lpstr>
      <vt:lpstr>Value Chain in a Cyber World</vt:lpstr>
      <vt:lpstr>Warfighter-Industry Collaboration</vt:lpstr>
      <vt:lpstr>Multi-State CADC Relationships</vt:lpstr>
      <vt:lpstr>Operational &amp; Strategic Leaders</vt:lpstr>
      <vt:lpstr>Facilitating Cyber Partnerships</vt:lpstr>
      <vt:lpstr>Challenge: Cultural (R)evolution</vt:lpstr>
      <vt:lpstr>Slide 22</vt:lpstr>
    </vt:vector>
  </TitlesOfParts>
  <Company>City of Bossier City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Innovation Center</dc:title>
  <dc:creator>RJ Elder</dc:creator>
  <cp:lastModifiedBy>Bob Elder</cp:lastModifiedBy>
  <cp:revision>249</cp:revision>
  <dcterms:created xsi:type="dcterms:W3CDTF">2008-01-02T00:54:31Z</dcterms:created>
  <dcterms:modified xsi:type="dcterms:W3CDTF">2010-11-15T05:23:39Z</dcterms:modified>
</cp:coreProperties>
</file>