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6" r:id="rId2"/>
    <p:sldId id="260" r:id="rId3"/>
    <p:sldId id="269" r:id="rId4"/>
    <p:sldId id="257" r:id="rId5"/>
    <p:sldId id="264" r:id="rId6"/>
    <p:sldId id="259" r:id="rId7"/>
    <p:sldId id="271" r:id="rId8"/>
    <p:sldId id="270" r:id="rId9"/>
    <p:sldId id="267" r:id="rId10"/>
    <p:sldId id="258" r:id="rId11"/>
    <p:sldId id="261" r:id="rId12"/>
    <p:sldId id="273" r:id="rId13"/>
    <p:sldId id="262"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035" autoAdjust="0"/>
  </p:normalViewPr>
  <p:slideViewPr>
    <p:cSldViewPr>
      <p:cViewPr varScale="1">
        <p:scale>
          <a:sx n="46" d="100"/>
          <a:sy n="46" d="100"/>
        </p:scale>
        <p:origin x="-186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7DF3E0-5182-456E-8A7D-A2A235359560}" type="datetimeFigureOut">
              <a:rPr lang="en-US" smtClean="0"/>
              <a:pPr/>
              <a:t>11/15/2010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C378A5-7AA6-4DBA-9858-AC550C1BD7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Any other ideas under unintentional?</a:t>
            </a:r>
          </a:p>
        </p:txBody>
      </p:sp>
      <p:sp>
        <p:nvSpPr>
          <p:cNvPr id="4" name="Slide Number Placeholder 3"/>
          <p:cNvSpPr>
            <a:spLocks noGrp="1"/>
          </p:cNvSpPr>
          <p:nvPr>
            <p:ph type="sldNum" sz="quarter" idx="10"/>
          </p:nvPr>
        </p:nvSpPr>
        <p:spPr/>
        <p:txBody>
          <a:bodyPr/>
          <a:lstStyle/>
          <a:p>
            <a:fld id="{E6C378A5-7AA6-4DBA-9858-AC550C1BD70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can talk about the case of Oklahoma</a:t>
            </a:r>
            <a:r>
              <a:rPr lang="en-US" baseline="0" dirty="0" smtClean="0"/>
              <a:t> State: Cyber-Security was a one-credit offering in the summer as of 2002 and is now a Bachelor’s of Technology focus.  Reflects increasing of demand for this training.</a:t>
            </a:r>
          </a:p>
          <a:p>
            <a:endParaRPr lang="en-US" baseline="0" dirty="0" smtClean="0"/>
          </a:p>
          <a:p>
            <a:r>
              <a:rPr lang="en-US" baseline="0" dirty="0" smtClean="0"/>
              <a:t>Training is provided to employees to increase awareness of security threats.  Providing employees with more information was tied to security behaviors, such as increased password strength.</a:t>
            </a:r>
          </a:p>
        </p:txBody>
      </p:sp>
      <p:sp>
        <p:nvSpPr>
          <p:cNvPr id="4" name="Slide Number Placeholder 3"/>
          <p:cNvSpPr>
            <a:spLocks noGrp="1"/>
          </p:cNvSpPr>
          <p:nvPr>
            <p:ph type="sldNum" sz="quarter" idx="10"/>
          </p:nvPr>
        </p:nvSpPr>
        <p:spPr/>
        <p:txBody>
          <a:bodyPr/>
          <a:lstStyle/>
          <a:p>
            <a:fld id="{E6C378A5-7AA6-4DBA-9858-AC550C1BD70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Individual differences can inform us</a:t>
            </a:r>
            <a:r>
              <a:rPr lang="en-US" baseline="0" dirty="0" smtClean="0"/>
              <a:t> regarding who to select into these training programs, whether developing students in Cyber-Security programs for identifying employees.  May show usefulness in identifying team members – example of software development and the MBTI.  Stages or tasks teams engage in, such as design, creating, analyzing, testing, and maintaining are better suited for certain individuals.</a:t>
            </a:r>
          </a:p>
        </p:txBody>
      </p:sp>
      <p:sp>
        <p:nvSpPr>
          <p:cNvPr id="4" name="Slide Number Placeholder 3"/>
          <p:cNvSpPr>
            <a:spLocks noGrp="1"/>
          </p:cNvSpPr>
          <p:nvPr>
            <p:ph type="sldNum" sz="quarter" idx="10"/>
          </p:nvPr>
        </p:nvSpPr>
        <p:spPr/>
        <p:txBody>
          <a:bodyPr/>
          <a:lstStyle/>
          <a:p>
            <a:fld id="{E6C378A5-7AA6-4DBA-9858-AC550C1BD70A}"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Training on identification of suspicious activities and behaviors.</a:t>
            </a:r>
          </a:p>
        </p:txBody>
      </p:sp>
      <p:sp>
        <p:nvSpPr>
          <p:cNvPr id="4" name="Slide Number Placeholder 3"/>
          <p:cNvSpPr>
            <a:spLocks noGrp="1"/>
          </p:cNvSpPr>
          <p:nvPr>
            <p:ph type="sldNum" sz="quarter" idx="10"/>
          </p:nvPr>
        </p:nvSpPr>
        <p:spPr/>
        <p:txBody>
          <a:bodyPr/>
          <a:lstStyle/>
          <a:p>
            <a:fld id="{E6C378A5-7AA6-4DBA-9858-AC550C1BD70A}"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focus on individual differences allows us to test individuals in regards to their motives or integrity.</a:t>
            </a:r>
          </a:p>
          <a:p>
            <a:endParaRPr lang="en-US" baseline="0" dirty="0" smtClean="0"/>
          </a:p>
          <a:p>
            <a:r>
              <a:rPr lang="en-US" baseline="0" dirty="0" smtClean="0"/>
              <a:t>Example of integrity testing – Honesty-Modesty continuum of the HEXACO predicts work behaviors and overt measures of integrity (employees endorsing bad behaviors such as theft, time theft, productivity, absenteeism, etc.  These tests may also ask applicants to explain their perspective as to why certain behaviors are acceptable.</a:t>
            </a:r>
          </a:p>
          <a:p>
            <a:endParaRPr lang="en-US" baseline="0" dirty="0" smtClean="0"/>
          </a:p>
          <a:p>
            <a:r>
              <a:rPr lang="en-US" dirty="0" smtClean="0"/>
              <a:t>Professionalism and integrity</a:t>
            </a:r>
            <a:r>
              <a:rPr lang="en-US" baseline="0" dirty="0" smtClean="0"/>
              <a:t> are important characteristics for white-hat hackers.  (Doty &amp; O’Connor, 2010)</a:t>
            </a:r>
          </a:p>
          <a:p>
            <a:endParaRPr lang="en-US" baseline="0" dirty="0" smtClean="0"/>
          </a:p>
          <a:p>
            <a:r>
              <a:rPr lang="en-US" dirty="0" smtClean="0"/>
              <a:t>Insiders</a:t>
            </a:r>
            <a:r>
              <a:rPr lang="en-US" baseline="0" dirty="0" smtClean="0"/>
              <a:t> are privileged to knowledge about security and can act on it to perform destructive or illegal acts.  Damage done by insiders typically requires planning, but little technical sophistication.  Insiders have no common profile based on age, marital status, or position in an organization.  However, they are typically motivated by financial gain.  (</a:t>
            </a:r>
            <a:r>
              <a:rPr lang="en-US" baseline="0" dirty="0" err="1" smtClean="0"/>
              <a:t>Randazzo</a:t>
            </a:r>
            <a:r>
              <a:rPr lang="en-US" baseline="0" dirty="0" smtClean="0"/>
              <a:t> et al., 2005)</a:t>
            </a:r>
          </a:p>
          <a:p>
            <a:endParaRPr lang="en-US" baseline="0" dirty="0" smtClean="0"/>
          </a:p>
          <a:p>
            <a:r>
              <a:rPr lang="en-US" baseline="0" dirty="0" smtClean="0"/>
              <a:t>There may be something insiders have in common, like their motivation or personality traits, that would allow us to generate a profile.</a:t>
            </a:r>
            <a:endParaRPr lang="en-US" dirty="0"/>
          </a:p>
        </p:txBody>
      </p:sp>
      <p:sp>
        <p:nvSpPr>
          <p:cNvPr id="4" name="Slide Number Placeholder 3"/>
          <p:cNvSpPr>
            <a:spLocks noGrp="1"/>
          </p:cNvSpPr>
          <p:nvPr>
            <p:ph type="sldNum" sz="quarter" idx="10"/>
          </p:nvPr>
        </p:nvSpPr>
        <p:spPr/>
        <p:txBody>
          <a:bodyPr/>
          <a:lstStyle/>
          <a:p>
            <a:fld id="{E6C378A5-7AA6-4DBA-9858-AC550C1BD70A}"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 talk about integrity testing again or HEXACO.</a:t>
            </a:r>
          </a:p>
          <a:p>
            <a:endParaRPr lang="en-US" dirty="0" smtClean="0"/>
          </a:p>
          <a:p>
            <a:r>
              <a:rPr lang="en-US" dirty="0" smtClean="0"/>
              <a:t>Our search via databases (education, psychology, computer science, and technology) for</a:t>
            </a:r>
            <a:r>
              <a:rPr lang="en-US" baseline="0" dirty="0" smtClean="0"/>
              <a:t> terms such as ‘malware’ or ‘cyber security’ with ‘personality’ or ‘individual differences’ yielded no results.  On the other hand, these search terms for ‘training’ yielded about 55 articles.  This indicates that more research attention has been paid tying cyber security issues to training.</a:t>
            </a:r>
          </a:p>
          <a:p>
            <a:endParaRPr lang="en-US" baseline="0" dirty="0" smtClean="0"/>
          </a:p>
          <a:p>
            <a:r>
              <a:rPr lang="en-US" baseline="0" dirty="0" smtClean="0"/>
              <a:t>We have since learned that publication databases on ACM and IEEE provide information about technology and computer science.  However, we did not have much more luck searching these databases for personality and individual difference research addressing these issues.</a:t>
            </a:r>
          </a:p>
        </p:txBody>
      </p:sp>
      <p:sp>
        <p:nvSpPr>
          <p:cNvPr id="4" name="Slide Number Placeholder 3"/>
          <p:cNvSpPr>
            <a:spLocks noGrp="1"/>
          </p:cNvSpPr>
          <p:nvPr>
            <p:ph type="sldNum" sz="quarter" idx="10"/>
          </p:nvPr>
        </p:nvSpPr>
        <p:spPr/>
        <p:txBody>
          <a:bodyPr/>
          <a:lstStyle/>
          <a:p>
            <a:fld id="{E6C378A5-7AA6-4DBA-9858-AC550C1BD70A}"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 talk about integrity testing again or HEXACO.</a:t>
            </a:r>
          </a:p>
          <a:p>
            <a:endParaRPr lang="en-US" dirty="0" smtClean="0"/>
          </a:p>
          <a:p>
            <a:r>
              <a:rPr lang="en-US" dirty="0" smtClean="0"/>
              <a:t>Our search via databases (education, psychology, computer science, and technology) for</a:t>
            </a:r>
            <a:r>
              <a:rPr lang="en-US" baseline="0" dirty="0" smtClean="0"/>
              <a:t> terms such as ‘malware’ or ‘cyber security’ with ‘personality’ or ‘individual differences’ yielded no results.  On the other hand, these search terms for ‘training’ yielded about 55 articles.  This indicates that more research attention has been paid tying cyber security issues to training.</a:t>
            </a:r>
          </a:p>
          <a:p>
            <a:endParaRPr lang="en-US" baseline="0" dirty="0" smtClean="0"/>
          </a:p>
          <a:p>
            <a:r>
              <a:rPr lang="en-US" baseline="0" dirty="0" smtClean="0"/>
              <a:t>We have since learned that publication databases on ACM and IEEE provide information about technology and computer science.  However, we did not have much more luck searching these databases for personality and individual difference research addressing these issues.</a:t>
            </a:r>
          </a:p>
        </p:txBody>
      </p:sp>
      <p:sp>
        <p:nvSpPr>
          <p:cNvPr id="4" name="Slide Number Placeholder 3"/>
          <p:cNvSpPr>
            <a:spLocks noGrp="1"/>
          </p:cNvSpPr>
          <p:nvPr>
            <p:ph type="sldNum" sz="quarter" idx="10"/>
          </p:nvPr>
        </p:nvSpPr>
        <p:spPr/>
        <p:txBody>
          <a:bodyPr/>
          <a:lstStyle/>
          <a:p>
            <a:fld id="{E6C378A5-7AA6-4DBA-9858-AC550C1BD70A}"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C378A5-7AA6-4DBA-9858-AC550C1BD70A}"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00954737-78F2-4358-BC40-83F5079053FC}" type="datetimeFigureOut">
              <a:rPr lang="en-US" smtClean="0"/>
              <a:pPr/>
              <a:t>11/15/2010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A972261-D87A-42FE-A619-86A84B36D583}"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effectLst>
            <a:outerShdw blurRad="25400" dist="12700" dir="5400000" algn="t" rotWithShape="0">
              <a:schemeClr val="tx2">
                <a:lumMod val="10000"/>
                <a:alpha val="86000"/>
              </a:schemeClr>
            </a:outerShdw>
          </a:effectLst>
        </p:spPr>
        <p:txBody>
          <a:bodyPr/>
          <a:lstStyle>
            <a:lvl1pPr>
              <a:defRPr>
                <a:solidFill>
                  <a:schemeClr val="accent1">
                    <a:lumMod val="60000"/>
                    <a:lumOff val="40000"/>
                  </a:schemeClr>
                </a:solidFill>
              </a:defRPr>
            </a:lvl1pPr>
            <a:lvl2pPr>
              <a:defRPr>
                <a:solidFill>
                  <a:schemeClr val="accent6">
                    <a:lumMod val="90000"/>
                  </a:schemeClr>
                </a:solidFill>
              </a:defRPr>
            </a:lvl2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A972261-D87A-42FE-A619-86A84B36D5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00954737-78F2-4358-BC40-83F5079053FC}" type="datetimeFigureOut">
              <a:rPr lang="en-US" smtClean="0"/>
              <a:pPr/>
              <a:t>11/15/2010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A972261-D87A-42FE-A619-86A84B36D583}"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EA972261-D87A-42FE-A619-86A84B36D583}"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EA972261-D87A-42FE-A619-86A84B36D5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A972261-D87A-42FE-A619-86A84B36D583}"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A972261-D87A-42FE-A619-86A84B36D5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00954737-78F2-4358-BC40-83F5079053FC}" type="datetimeFigureOut">
              <a:rPr lang="en-US" smtClean="0"/>
              <a:pPr/>
              <a:t>11/15/2010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A972261-D87A-42FE-A619-86A84B36D583}"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00954737-78F2-4358-BC40-83F5079053FC}" type="datetimeFigureOut">
              <a:rPr lang="en-US" smtClean="0"/>
              <a:pPr/>
              <a:t>11/15/2010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A972261-D87A-42FE-A619-86A84B36D583}"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A972261-D87A-42FE-A619-86A84B36D5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54737-78F2-4358-BC40-83F5079053FC}" type="datetimeFigureOut">
              <a:rPr lang="en-US" smtClean="0"/>
              <a:pPr/>
              <a:t>11/15/2010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A972261-D87A-42FE-A619-86A84B36D5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00954737-78F2-4358-BC40-83F5079053FC}" type="datetimeFigureOut">
              <a:rPr lang="en-US" smtClean="0"/>
              <a:pPr/>
              <a:t>11/15/2010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A972261-D87A-42FE-A619-86A84B36D583}"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a:effectLst>
            <a:outerShdw blurRad="25400" dist="12700" dir="5400000" algn="t" rotWithShape="0">
              <a:schemeClr val="accent1">
                <a:lumMod val="20000"/>
                <a:lumOff val="80000"/>
                <a:alpha val="86000"/>
              </a:schemeClr>
            </a:outerShdw>
          </a:effectLst>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accent1">
              <a:lumMod val="50000"/>
            </a:schemeClr>
          </a:solidFill>
          <a:effectLst/>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bg2">
              <a:lumMod val="50000"/>
            </a:schemeClr>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rmAutofit fontScale="90000"/>
          </a:bodyPr>
          <a:lstStyle/>
          <a:p>
            <a:r>
              <a:rPr lang="en-US" dirty="0" smtClean="0"/>
              <a:t>A Call for the Consideration of Individual Difference in Cyber Security</a:t>
            </a:r>
            <a:endParaRPr lang="en-US" dirty="0"/>
          </a:p>
        </p:txBody>
      </p:sp>
      <p:sp>
        <p:nvSpPr>
          <p:cNvPr id="3" name="Subtitle 2"/>
          <p:cNvSpPr>
            <a:spLocks noGrp="1"/>
          </p:cNvSpPr>
          <p:nvPr>
            <p:ph type="subTitle" idx="1"/>
          </p:nvPr>
        </p:nvSpPr>
        <p:spPr>
          <a:xfrm>
            <a:off x="914400" y="3886200"/>
            <a:ext cx="7391400" cy="1219200"/>
          </a:xfrm>
        </p:spPr>
        <p:txBody>
          <a:bodyPr/>
          <a:lstStyle/>
          <a:p>
            <a:pPr algn="ctr"/>
            <a:r>
              <a:rPr lang="en-US" dirty="0" smtClean="0"/>
              <a:t>John E. Buckner	Tilman L. Sheets</a:t>
            </a:r>
          </a:p>
        </p:txBody>
      </p:sp>
      <p:pic>
        <p:nvPicPr>
          <p:cNvPr id="6" name="Picture 5" descr="tech-logo.png"/>
          <p:cNvPicPr>
            <a:picLocks noChangeAspect="1"/>
          </p:cNvPicPr>
          <p:nvPr/>
        </p:nvPicPr>
        <p:blipFill>
          <a:blip r:embed="rId2" cstate="print"/>
          <a:stretch>
            <a:fillRect/>
          </a:stretch>
        </p:blipFill>
        <p:spPr>
          <a:xfrm>
            <a:off x="4038600" y="5486400"/>
            <a:ext cx="1076739" cy="990600"/>
          </a:xfrm>
          <a:prstGeom prst="rect">
            <a:avLst/>
          </a:prstGeom>
        </p:spPr>
      </p:pic>
      <p:sp>
        <p:nvSpPr>
          <p:cNvPr id="7" name="TextBox 6"/>
          <p:cNvSpPr txBox="1"/>
          <p:nvPr/>
        </p:nvSpPr>
        <p:spPr>
          <a:xfrm>
            <a:off x="2743200" y="4800600"/>
            <a:ext cx="3886200" cy="461665"/>
          </a:xfrm>
          <a:prstGeom prst="rect">
            <a:avLst/>
          </a:prstGeom>
          <a:noFill/>
          <a:effectLst>
            <a:outerShdw blurRad="63500" dist="50800" dir="4980000" algn="t" rotWithShape="0">
              <a:prstClr val="black">
                <a:alpha val="97000"/>
              </a:prstClr>
            </a:outerShdw>
          </a:effectLst>
        </p:spPr>
        <p:txBody>
          <a:bodyPr wrap="square" rtlCol="0">
            <a:spAutoFit/>
          </a:bodyPr>
          <a:lstStyle/>
          <a:p>
            <a:r>
              <a:rPr lang="en-US" sz="2400" dirty="0" smtClean="0"/>
              <a:t>Louisiana Tech University</a:t>
            </a:r>
            <a:endParaRPr lang="en-US" sz="2400" dirty="0"/>
          </a:p>
        </p:txBody>
      </p:sp>
      <p:pic>
        <p:nvPicPr>
          <p:cNvPr id="9" name="Picture 8" descr="faces.png"/>
          <p:cNvPicPr>
            <a:picLocks noChangeAspect="1"/>
          </p:cNvPicPr>
          <p:nvPr/>
        </p:nvPicPr>
        <p:blipFill>
          <a:blip r:embed="rId3" cstate="print"/>
          <a:stretch>
            <a:fillRect/>
          </a:stretch>
        </p:blipFill>
        <p:spPr>
          <a:xfrm>
            <a:off x="228600" y="1219200"/>
            <a:ext cx="1141870" cy="14220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Breach</a:t>
            </a:r>
            <a:endParaRPr lang="en-US" dirty="0"/>
          </a:p>
        </p:txBody>
      </p:sp>
      <p:sp>
        <p:nvSpPr>
          <p:cNvPr id="3" name="Content Placeholder 2"/>
          <p:cNvSpPr>
            <a:spLocks noGrp="1"/>
          </p:cNvSpPr>
          <p:nvPr>
            <p:ph idx="1"/>
          </p:nvPr>
        </p:nvSpPr>
        <p:spPr>
          <a:xfrm>
            <a:off x="457200" y="1646237"/>
            <a:ext cx="4267200" cy="2925763"/>
          </a:xfrm>
        </p:spPr>
        <p:txBody>
          <a:bodyPr/>
          <a:lstStyle/>
          <a:p>
            <a:r>
              <a:rPr lang="en-US" dirty="0" smtClean="0"/>
              <a:t>Unintentional</a:t>
            </a:r>
          </a:p>
          <a:p>
            <a:pPr lvl="1"/>
            <a:r>
              <a:rPr lang="en-US" dirty="0" smtClean="0"/>
              <a:t>Naïve Employees</a:t>
            </a:r>
          </a:p>
          <a:p>
            <a:r>
              <a:rPr lang="en-US" dirty="0" smtClean="0"/>
              <a:t>Intentional</a:t>
            </a:r>
          </a:p>
          <a:p>
            <a:pPr lvl="1"/>
            <a:r>
              <a:rPr lang="en-US" dirty="0" smtClean="0"/>
              <a:t>Hackers</a:t>
            </a:r>
          </a:p>
          <a:p>
            <a:pPr lvl="1"/>
            <a:r>
              <a:rPr lang="en-US" dirty="0" smtClean="0"/>
              <a:t>“Insiders”</a:t>
            </a:r>
          </a:p>
          <a:p>
            <a:pPr lvl="1"/>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4724400" y="2362200"/>
            <a:ext cx="3967506"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09600" y="2590800"/>
            <a:ext cx="1981200" cy="2961620"/>
            <a:chOff x="609600" y="2590800"/>
            <a:chExt cx="1981200" cy="2961620"/>
          </a:xfrm>
        </p:grpSpPr>
        <p:sp>
          <p:nvSpPr>
            <p:cNvPr id="9" name="TextBox 8"/>
            <p:cNvSpPr txBox="1"/>
            <p:nvPr/>
          </p:nvSpPr>
          <p:spPr>
            <a:xfrm>
              <a:off x="609600" y="5029200"/>
              <a:ext cx="1981200" cy="523220"/>
            </a:xfrm>
            <a:prstGeom prst="rect">
              <a:avLst/>
            </a:prstGeom>
            <a:solidFill>
              <a:schemeClr val="accent4">
                <a:lumMod val="75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Training</a:t>
              </a:r>
            </a:p>
          </p:txBody>
        </p:sp>
        <p:sp>
          <p:nvSpPr>
            <p:cNvPr id="8" name="Right Arrow 7"/>
            <p:cNvSpPr/>
            <p:nvPr/>
          </p:nvSpPr>
          <p:spPr>
            <a:xfrm rot="5400000">
              <a:off x="4572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6" name="TextBox 5"/>
          <p:cNvSpPr txBox="1"/>
          <p:nvPr/>
        </p:nvSpPr>
        <p:spPr>
          <a:xfrm>
            <a:off x="228600" y="1143000"/>
            <a:ext cx="3352800" cy="1168539"/>
          </a:xfrm>
          <a:prstGeom prst="ellipse">
            <a:avLst/>
          </a:prstGeom>
          <a:solidFill>
            <a:schemeClr val="accent4">
              <a:lumMod val="75000"/>
            </a:schemeClr>
          </a:solidFill>
          <a:scene3d>
            <a:camera prst="perspectiveHeroicExtremeRightFacing"/>
            <a:lightRig rig="soft" dir="tl">
              <a:rot lat="0" lon="0" rev="20000000"/>
            </a:lightRig>
          </a:scene3d>
          <a:sp3d prstMaterial="matte">
            <a:bevelT w="63500" h="63500"/>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Unintentional</a:t>
            </a:r>
          </a:p>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pic>
        <p:nvPicPr>
          <p:cNvPr id="7" name="Picture 6" descr="faces.png"/>
          <p:cNvPicPr>
            <a:picLocks noChangeAspect="1"/>
          </p:cNvPicPr>
          <p:nvPr/>
        </p:nvPicPr>
        <p:blipFill>
          <a:blip r:embed="rId2" cstate="print"/>
          <a:stretch>
            <a:fillRect/>
          </a:stretch>
        </p:blipFill>
        <p:spPr>
          <a:xfrm>
            <a:off x="3352800" y="381000"/>
            <a:ext cx="2887980" cy="3596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Unintentional Breach</a:t>
            </a:r>
            <a:endParaRPr lang="en-US" dirty="0"/>
          </a:p>
        </p:txBody>
      </p:sp>
      <p:sp>
        <p:nvSpPr>
          <p:cNvPr id="3" name="Content Placeholder 2"/>
          <p:cNvSpPr>
            <a:spLocks noGrp="1"/>
          </p:cNvSpPr>
          <p:nvPr>
            <p:ph idx="1"/>
          </p:nvPr>
        </p:nvSpPr>
        <p:spPr/>
        <p:txBody>
          <a:bodyPr/>
          <a:lstStyle/>
          <a:p>
            <a:r>
              <a:rPr lang="en-US" dirty="0" smtClean="0"/>
              <a:t>Cyber Security Training</a:t>
            </a:r>
          </a:p>
          <a:p>
            <a:pPr lvl="1"/>
            <a:r>
              <a:rPr lang="en-US" dirty="0" smtClean="0"/>
              <a:t>Educational Programs for Cyber Security</a:t>
            </a:r>
          </a:p>
          <a:p>
            <a:pPr lvl="2"/>
            <a:r>
              <a:rPr lang="en-US" dirty="0" smtClean="0"/>
              <a:t>Explosion of popularity and </a:t>
            </a:r>
            <a:r>
              <a:rPr lang="en-US" smtClean="0"/>
              <a:t>offerings (Newman, 2007)</a:t>
            </a:r>
            <a:endParaRPr lang="en-US" dirty="0" smtClean="0"/>
          </a:p>
          <a:p>
            <a:pPr lvl="2"/>
            <a:r>
              <a:rPr lang="en-US" dirty="0" smtClean="0"/>
              <a:t>Increased demand</a:t>
            </a:r>
          </a:p>
          <a:p>
            <a:pPr lvl="1"/>
            <a:r>
              <a:rPr lang="en-US" dirty="0" smtClean="0"/>
              <a:t>Training to increase Security</a:t>
            </a:r>
          </a:p>
          <a:p>
            <a:pPr lvl="2"/>
            <a:r>
              <a:rPr lang="en-US" dirty="0" smtClean="0"/>
              <a:t>Providing information to employees</a:t>
            </a:r>
          </a:p>
          <a:p>
            <a:pPr lvl="2"/>
            <a:r>
              <a:rPr lang="en-US" dirty="0" smtClean="0"/>
              <a:t>Increasing awareness</a:t>
            </a:r>
          </a:p>
        </p:txBody>
      </p:sp>
      <p:pic>
        <p:nvPicPr>
          <p:cNvPr id="5" name="Picture 4" descr="training.png"/>
          <p:cNvPicPr>
            <a:picLocks noChangeAspect="1"/>
          </p:cNvPicPr>
          <p:nvPr/>
        </p:nvPicPr>
        <p:blipFill>
          <a:blip r:embed="rId3" cstate="print"/>
          <a:stretch>
            <a:fillRect/>
          </a:stretch>
        </p:blipFill>
        <p:spPr>
          <a:xfrm>
            <a:off x="6019800" y="4038600"/>
            <a:ext cx="2887980" cy="249074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228600" y="1143000"/>
            <a:ext cx="3352800" cy="4409420"/>
            <a:chOff x="228600" y="1143000"/>
            <a:chExt cx="3352800" cy="4409420"/>
          </a:xfrm>
        </p:grpSpPr>
        <p:sp>
          <p:nvSpPr>
            <p:cNvPr id="9" name="TextBox 8"/>
            <p:cNvSpPr txBox="1"/>
            <p:nvPr/>
          </p:nvSpPr>
          <p:spPr>
            <a:xfrm>
              <a:off x="609600" y="5029200"/>
              <a:ext cx="1981200" cy="523220"/>
            </a:xfrm>
            <a:prstGeom prst="rect">
              <a:avLst/>
            </a:prstGeom>
            <a:solidFill>
              <a:schemeClr val="accent4">
                <a:lumMod val="75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Training</a:t>
              </a:r>
            </a:p>
          </p:txBody>
        </p:sp>
        <p:sp>
          <p:nvSpPr>
            <p:cNvPr id="8" name="Right Arrow 7"/>
            <p:cNvSpPr/>
            <p:nvPr/>
          </p:nvSpPr>
          <p:spPr>
            <a:xfrm rot="5400000">
              <a:off x="4572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6" name="TextBox 5"/>
            <p:cNvSpPr txBox="1"/>
            <p:nvPr/>
          </p:nvSpPr>
          <p:spPr>
            <a:xfrm>
              <a:off x="228600" y="1143000"/>
              <a:ext cx="3352800" cy="1168539"/>
            </a:xfrm>
            <a:prstGeom prst="ellipse">
              <a:avLst/>
            </a:prstGeom>
            <a:solidFill>
              <a:schemeClr val="accent4">
                <a:lumMod val="75000"/>
              </a:schemeClr>
            </a:solidFill>
            <a:scene3d>
              <a:camera prst="perspectiveHeroicExtremeRightFacing"/>
              <a:lightRig rig="soft" dir="tl">
                <a:rot lat="0" lon="0" rev="20000000"/>
              </a:lightRig>
            </a:scene3d>
            <a:sp3d prstMaterial="matte">
              <a:bevelT w="63500" h="63500"/>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Unintentional</a:t>
              </a:r>
            </a:p>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grpSp>
        <p:nvGrpSpPr>
          <p:cNvPr id="20" name="Group 19"/>
          <p:cNvGrpSpPr/>
          <p:nvPr/>
        </p:nvGrpSpPr>
        <p:grpSpPr>
          <a:xfrm>
            <a:off x="3212422" y="2161436"/>
            <a:ext cx="2654978" cy="3590295"/>
            <a:chOff x="3212422" y="2161436"/>
            <a:chExt cx="2654978" cy="3590295"/>
          </a:xfrm>
        </p:grpSpPr>
        <p:sp>
          <p:nvSpPr>
            <p:cNvPr id="15" name="Right Arrow 14"/>
            <p:cNvSpPr/>
            <p:nvPr/>
          </p:nvSpPr>
          <p:spPr>
            <a:xfrm rot="3300023">
              <a:off x="1998974" y="3374884"/>
              <a:ext cx="2884095"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TextBox 9"/>
            <p:cNvSpPr txBox="1"/>
            <p:nvPr/>
          </p:nvSpPr>
          <p:spPr>
            <a:xfrm>
              <a:off x="3429000" y="5105400"/>
              <a:ext cx="2438400" cy="646331"/>
            </a:xfrm>
            <a:prstGeom prst="rect">
              <a:avLst/>
            </a:prstGeom>
            <a:solidFill>
              <a:schemeClr val="accent3">
                <a:lumMod val="50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6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Selection</a:t>
              </a:r>
              <a:endParaRPr lang="en-US" sz="32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pic>
        <p:nvPicPr>
          <p:cNvPr id="7" name="Picture 6" descr="faces.png"/>
          <p:cNvPicPr>
            <a:picLocks noChangeAspect="1"/>
          </p:cNvPicPr>
          <p:nvPr/>
        </p:nvPicPr>
        <p:blipFill>
          <a:blip r:embed="rId2" cstate="print"/>
          <a:stretch>
            <a:fillRect/>
          </a:stretch>
        </p:blipFill>
        <p:spPr>
          <a:xfrm>
            <a:off x="3352800" y="381000"/>
            <a:ext cx="2887980" cy="3596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a:t>
            </a:r>
            <a:endParaRPr lang="en-US" dirty="0"/>
          </a:p>
        </p:txBody>
      </p:sp>
      <p:sp>
        <p:nvSpPr>
          <p:cNvPr id="3" name="Content Placeholder 2"/>
          <p:cNvSpPr>
            <a:spLocks noGrp="1"/>
          </p:cNvSpPr>
          <p:nvPr>
            <p:ph idx="1"/>
          </p:nvPr>
        </p:nvSpPr>
        <p:spPr/>
        <p:txBody>
          <a:bodyPr/>
          <a:lstStyle/>
          <a:p>
            <a:r>
              <a:rPr lang="en-US" dirty="0" smtClean="0"/>
              <a:t>Personality traits and Individual Differences</a:t>
            </a:r>
          </a:p>
          <a:p>
            <a:pPr lvl="1"/>
            <a:r>
              <a:rPr lang="en-US" dirty="0" smtClean="0"/>
              <a:t>Job “Fit”</a:t>
            </a:r>
          </a:p>
          <a:p>
            <a:pPr lvl="1"/>
            <a:r>
              <a:rPr lang="en-US" dirty="0" smtClean="0"/>
              <a:t>Creating teams to maximize performance</a:t>
            </a:r>
          </a:p>
          <a:p>
            <a:r>
              <a:rPr lang="en-US" dirty="0" smtClean="0"/>
              <a:t>Cognitive Abilities</a:t>
            </a:r>
          </a:p>
          <a:p>
            <a:pPr lvl="1"/>
            <a:r>
              <a:rPr lang="en-US" dirty="0" smtClean="0"/>
              <a:t>Determining key dimensions that predict job success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p:nvPr/>
        </p:nvGrpSpPr>
        <p:grpSpPr>
          <a:xfrm>
            <a:off x="228600" y="1143000"/>
            <a:ext cx="3352800" cy="4409420"/>
            <a:chOff x="228600" y="1143000"/>
            <a:chExt cx="3352800" cy="4409420"/>
          </a:xfrm>
        </p:grpSpPr>
        <p:sp>
          <p:nvSpPr>
            <p:cNvPr id="9" name="TextBox 8"/>
            <p:cNvSpPr txBox="1"/>
            <p:nvPr/>
          </p:nvSpPr>
          <p:spPr>
            <a:xfrm>
              <a:off x="609600" y="5029200"/>
              <a:ext cx="1981200" cy="523220"/>
            </a:xfrm>
            <a:prstGeom prst="rect">
              <a:avLst/>
            </a:prstGeom>
            <a:solidFill>
              <a:schemeClr val="accent4">
                <a:lumMod val="75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Training</a:t>
              </a:r>
            </a:p>
          </p:txBody>
        </p:sp>
        <p:sp>
          <p:nvSpPr>
            <p:cNvPr id="8" name="Right Arrow 7"/>
            <p:cNvSpPr/>
            <p:nvPr/>
          </p:nvSpPr>
          <p:spPr>
            <a:xfrm rot="5400000">
              <a:off x="4572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6" name="TextBox 5"/>
            <p:cNvSpPr txBox="1"/>
            <p:nvPr/>
          </p:nvSpPr>
          <p:spPr>
            <a:xfrm>
              <a:off x="228600" y="1143000"/>
              <a:ext cx="3352800" cy="1168539"/>
            </a:xfrm>
            <a:prstGeom prst="ellipse">
              <a:avLst/>
            </a:prstGeom>
            <a:solidFill>
              <a:schemeClr val="accent4">
                <a:lumMod val="75000"/>
              </a:schemeClr>
            </a:solidFill>
            <a:scene3d>
              <a:camera prst="perspectiveHeroicExtremeRightFacing"/>
              <a:lightRig rig="soft" dir="tl">
                <a:rot lat="0" lon="0" rev="20000000"/>
              </a:lightRig>
            </a:scene3d>
            <a:sp3d prstMaterial="matte">
              <a:bevelT w="63500" h="63500"/>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Unintentional</a:t>
              </a:r>
            </a:p>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grpSp>
        <p:nvGrpSpPr>
          <p:cNvPr id="3" name="Group 19"/>
          <p:cNvGrpSpPr/>
          <p:nvPr/>
        </p:nvGrpSpPr>
        <p:grpSpPr>
          <a:xfrm>
            <a:off x="3212422" y="2161436"/>
            <a:ext cx="2654978" cy="3590295"/>
            <a:chOff x="3212422" y="2161436"/>
            <a:chExt cx="2654978" cy="3590295"/>
          </a:xfrm>
        </p:grpSpPr>
        <p:sp>
          <p:nvSpPr>
            <p:cNvPr id="15" name="Right Arrow 14"/>
            <p:cNvSpPr/>
            <p:nvPr/>
          </p:nvSpPr>
          <p:spPr>
            <a:xfrm rot="3300023">
              <a:off x="1998974" y="3374884"/>
              <a:ext cx="2884095"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TextBox 9"/>
            <p:cNvSpPr txBox="1"/>
            <p:nvPr/>
          </p:nvSpPr>
          <p:spPr>
            <a:xfrm>
              <a:off x="3429000" y="5105400"/>
              <a:ext cx="2438400" cy="646331"/>
            </a:xfrm>
            <a:prstGeom prst="rect">
              <a:avLst/>
            </a:prstGeom>
            <a:solidFill>
              <a:schemeClr val="accent3">
                <a:lumMod val="50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6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Selection</a:t>
              </a:r>
              <a:endParaRPr lang="en-US" sz="32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pic>
        <p:nvPicPr>
          <p:cNvPr id="7" name="Picture 6" descr="faces.png"/>
          <p:cNvPicPr>
            <a:picLocks noChangeAspect="1"/>
          </p:cNvPicPr>
          <p:nvPr/>
        </p:nvPicPr>
        <p:blipFill>
          <a:blip r:embed="rId2" cstate="print"/>
          <a:stretch>
            <a:fillRect/>
          </a:stretch>
        </p:blipFill>
        <p:spPr>
          <a:xfrm>
            <a:off x="3352800" y="381000"/>
            <a:ext cx="2887980" cy="3596640"/>
          </a:xfrm>
          <a:prstGeom prst="rect">
            <a:avLst/>
          </a:prstGeom>
        </p:spPr>
      </p:pic>
      <p:grpSp>
        <p:nvGrpSpPr>
          <p:cNvPr id="4" name="Group 17"/>
          <p:cNvGrpSpPr/>
          <p:nvPr/>
        </p:nvGrpSpPr>
        <p:grpSpPr>
          <a:xfrm>
            <a:off x="6096000" y="1143000"/>
            <a:ext cx="2743200" cy="4717197"/>
            <a:chOff x="6096000" y="1143000"/>
            <a:chExt cx="2743200" cy="4717197"/>
          </a:xfrm>
        </p:grpSpPr>
        <p:sp>
          <p:nvSpPr>
            <p:cNvPr id="11" name="TextBox 10"/>
            <p:cNvSpPr txBox="1"/>
            <p:nvPr/>
          </p:nvSpPr>
          <p:spPr>
            <a:xfrm>
              <a:off x="6096000" y="1143000"/>
              <a:ext cx="2743200" cy="1168539"/>
            </a:xfrm>
            <a:prstGeom prst="ellipse">
              <a:avLst/>
            </a:prstGeom>
            <a:solidFill>
              <a:schemeClr val="tx2">
                <a:lumMod val="50000"/>
              </a:schemeClr>
            </a:solidFill>
            <a:scene3d>
              <a:camera prst="perspectiveHeroicExtremeLeftFacing"/>
              <a:lightRig rig="soft" dir="tl">
                <a:rot lat="0" lon="0" rev="20000000"/>
              </a:lightRig>
            </a:scene3d>
            <a:sp3d prstMaterial="matte">
              <a:bevelT w="63500" h="63500" prst="coolSlant"/>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r"/>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Intentional</a:t>
              </a:r>
            </a:p>
            <a:p>
              <a:pPr algn="r"/>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sp>
          <p:nvSpPr>
            <p:cNvPr id="12" name="Right Arrow 11"/>
            <p:cNvSpPr/>
            <p:nvPr/>
          </p:nvSpPr>
          <p:spPr>
            <a:xfrm rot="5400000">
              <a:off x="64008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13" name="TextBox 12"/>
            <p:cNvSpPr txBox="1"/>
            <p:nvPr/>
          </p:nvSpPr>
          <p:spPr>
            <a:xfrm>
              <a:off x="6629400" y="5029200"/>
              <a:ext cx="1981200" cy="830997"/>
            </a:xfrm>
            <a:prstGeom prst="rect">
              <a:avLst/>
            </a:prstGeom>
            <a:solidFill>
              <a:schemeClr val="tx2">
                <a:lumMod val="50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Prevention/Detection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Intentional Breach</a:t>
            </a:r>
            <a:endParaRPr lang="en-US" dirty="0"/>
          </a:p>
        </p:txBody>
      </p:sp>
      <p:sp>
        <p:nvSpPr>
          <p:cNvPr id="3" name="Content Placeholder 2"/>
          <p:cNvSpPr>
            <a:spLocks noGrp="1"/>
          </p:cNvSpPr>
          <p:nvPr>
            <p:ph idx="1"/>
          </p:nvPr>
        </p:nvSpPr>
        <p:spPr/>
        <p:txBody>
          <a:bodyPr/>
          <a:lstStyle/>
          <a:p>
            <a:r>
              <a:rPr lang="en-US" dirty="0" smtClean="0"/>
              <a:t>Prevention and Detection</a:t>
            </a:r>
          </a:p>
          <a:p>
            <a:pPr lvl="1"/>
            <a:r>
              <a:rPr lang="en-US" dirty="0" smtClean="0"/>
              <a:t>Building hardware and software systems</a:t>
            </a:r>
          </a:p>
          <a:p>
            <a:pPr lvl="2"/>
            <a:r>
              <a:rPr lang="en-US" dirty="0" smtClean="0"/>
              <a:t>Beyond the scope of our presentation</a:t>
            </a:r>
          </a:p>
          <a:p>
            <a:pPr lvl="1"/>
            <a:r>
              <a:rPr lang="en-US" dirty="0" smtClean="0"/>
              <a:t>Training to increase Security</a:t>
            </a:r>
          </a:p>
          <a:p>
            <a:pPr lvl="2"/>
            <a:r>
              <a:rPr lang="en-US" dirty="0" smtClean="0"/>
              <a:t>Providing information to “honest “employees</a:t>
            </a:r>
          </a:p>
          <a:p>
            <a:pPr lvl="2"/>
            <a:r>
              <a:rPr lang="en-US" dirty="0" smtClean="0"/>
              <a:t>Increasing vigilance for identification  of potential threats (activities &amp; behaviors)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p:nvPr/>
        </p:nvGrpSpPr>
        <p:grpSpPr>
          <a:xfrm>
            <a:off x="228600" y="1143000"/>
            <a:ext cx="3352800" cy="4409420"/>
            <a:chOff x="228600" y="1143000"/>
            <a:chExt cx="3352800" cy="4409420"/>
          </a:xfrm>
        </p:grpSpPr>
        <p:sp>
          <p:nvSpPr>
            <p:cNvPr id="9" name="TextBox 8"/>
            <p:cNvSpPr txBox="1"/>
            <p:nvPr/>
          </p:nvSpPr>
          <p:spPr>
            <a:xfrm>
              <a:off x="609600" y="5029200"/>
              <a:ext cx="1981200" cy="523220"/>
            </a:xfrm>
            <a:prstGeom prst="rect">
              <a:avLst/>
            </a:prstGeom>
            <a:solidFill>
              <a:schemeClr val="accent4">
                <a:lumMod val="75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Training</a:t>
              </a:r>
            </a:p>
          </p:txBody>
        </p:sp>
        <p:sp>
          <p:nvSpPr>
            <p:cNvPr id="8" name="Right Arrow 7"/>
            <p:cNvSpPr/>
            <p:nvPr/>
          </p:nvSpPr>
          <p:spPr>
            <a:xfrm rot="5400000">
              <a:off x="4572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6" name="TextBox 5"/>
            <p:cNvSpPr txBox="1"/>
            <p:nvPr/>
          </p:nvSpPr>
          <p:spPr>
            <a:xfrm>
              <a:off x="228600" y="1143000"/>
              <a:ext cx="3352800" cy="1168539"/>
            </a:xfrm>
            <a:prstGeom prst="ellipse">
              <a:avLst/>
            </a:prstGeom>
            <a:solidFill>
              <a:schemeClr val="accent4">
                <a:lumMod val="75000"/>
              </a:schemeClr>
            </a:solidFill>
            <a:scene3d>
              <a:camera prst="perspectiveHeroicExtremeRightFacing"/>
              <a:lightRig rig="soft" dir="tl">
                <a:rot lat="0" lon="0" rev="20000000"/>
              </a:lightRig>
            </a:scene3d>
            <a:sp3d prstMaterial="matte">
              <a:bevelT w="63500" h="63500"/>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Unintentional</a:t>
              </a:r>
            </a:p>
            <a:p>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grpSp>
        <p:nvGrpSpPr>
          <p:cNvPr id="3" name="Group 19"/>
          <p:cNvGrpSpPr/>
          <p:nvPr/>
        </p:nvGrpSpPr>
        <p:grpSpPr>
          <a:xfrm>
            <a:off x="3212422" y="2161436"/>
            <a:ext cx="2654978" cy="3590295"/>
            <a:chOff x="3212422" y="2161436"/>
            <a:chExt cx="2654978" cy="3590295"/>
          </a:xfrm>
        </p:grpSpPr>
        <p:sp>
          <p:nvSpPr>
            <p:cNvPr id="15" name="Right Arrow 14"/>
            <p:cNvSpPr/>
            <p:nvPr/>
          </p:nvSpPr>
          <p:spPr>
            <a:xfrm rot="3300023">
              <a:off x="1998974" y="3374884"/>
              <a:ext cx="2884095"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TextBox 9"/>
            <p:cNvSpPr txBox="1"/>
            <p:nvPr/>
          </p:nvSpPr>
          <p:spPr>
            <a:xfrm>
              <a:off x="3429000" y="5105400"/>
              <a:ext cx="2438400" cy="646331"/>
            </a:xfrm>
            <a:prstGeom prst="rect">
              <a:avLst/>
            </a:prstGeom>
            <a:solidFill>
              <a:schemeClr val="accent3">
                <a:lumMod val="50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6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Selection</a:t>
              </a:r>
              <a:endParaRPr lang="en-US" sz="32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grpSp>
      <p:pic>
        <p:nvPicPr>
          <p:cNvPr id="7" name="Picture 6" descr="faces.png"/>
          <p:cNvPicPr>
            <a:picLocks noChangeAspect="1"/>
          </p:cNvPicPr>
          <p:nvPr/>
        </p:nvPicPr>
        <p:blipFill>
          <a:blip r:embed="rId2" cstate="print"/>
          <a:stretch>
            <a:fillRect/>
          </a:stretch>
        </p:blipFill>
        <p:spPr>
          <a:xfrm>
            <a:off x="3352800" y="381000"/>
            <a:ext cx="2887980" cy="3596640"/>
          </a:xfrm>
          <a:prstGeom prst="rect">
            <a:avLst/>
          </a:prstGeom>
        </p:spPr>
      </p:pic>
      <p:grpSp>
        <p:nvGrpSpPr>
          <p:cNvPr id="4" name="Group 17"/>
          <p:cNvGrpSpPr/>
          <p:nvPr/>
        </p:nvGrpSpPr>
        <p:grpSpPr>
          <a:xfrm>
            <a:off x="6096000" y="1143000"/>
            <a:ext cx="2743200" cy="4717197"/>
            <a:chOff x="6096000" y="1143000"/>
            <a:chExt cx="2743200" cy="4717197"/>
          </a:xfrm>
        </p:grpSpPr>
        <p:sp>
          <p:nvSpPr>
            <p:cNvPr id="11" name="TextBox 10"/>
            <p:cNvSpPr txBox="1"/>
            <p:nvPr/>
          </p:nvSpPr>
          <p:spPr>
            <a:xfrm>
              <a:off x="6096000" y="1143000"/>
              <a:ext cx="2743200" cy="1168539"/>
            </a:xfrm>
            <a:prstGeom prst="ellipse">
              <a:avLst/>
            </a:prstGeom>
            <a:solidFill>
              <a:schemeClr val="tx2">
                <a:lumMod val="50000"/>
              </a:schemeClr>
            </a:solidFill>
            <a:scene3d>
              <a:camera prst="perspectiveHeroicExtremeLeftFacing"/>
              <a:lightRig rig="soft" dir="tl">
                <a:rot lat="0" lon="0" rev="20000000"/>
              </a:lightRig>
            </a:scene3d>
            <a:sp3d prstMaterial="matte">
              <a:bevelT w="63500" h="63500" prst="coolSlant"/>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r"/>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Intentional</a:t>
              </a:r>
            </a:p>
            <a:p>
              <a:pPr algn="r"/>
              <a:r>
                <a:rPr lang="en-US" sz="2400" b="1" spc="50" dirty="0" smtClean="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rPr>
                <a:t>Breach</a:t>
              </a:r>
              <a:endParaRPr lang="en-US" sz="2400" b="1" spc="50" dirty="0">
                <a:ln w="13500">
                  <a:solidFill>
                    <a:schemeClr val="accent1">
                      <a:shade val="2500"/>
                      <a:alpha val="6500"/>
                    </a:schemeClr>
                  </a:solidFill>
                  <a:prstDash val="solid"/>
                </a:ln>
                <a:solidFill>
                  <a:schemeClr val="accent6">
                    <a:lumMod val="50000"/>
                  </a:schemeClr>
                </a:solidFill>
                <a:effectLst>
                  <a:outerShdw blurRad="50800" dist="38100" dir="2700000" algn="tl" rotWithShape="0">
                    <a:prstClr val="black">
                      <a:alpha val="40000"/>
                    </a:prstClr>
                  </a:outerShdw>
                </a:effectLst>
              </a:endParaRPr>
            </a:p>
          </p:txBody>
        </p:sp>
        <p:sp>
          <p:nvSpPr>
            <p:cNvPr id="12" name="Right Arrow 11"/>
            <p:cNvSpPr/>
            <p:nvPr/>
          </p:nvSpPr>
          <p:spPr>
            <a:xfrm rot="5400000">
              <a:off x="6400800" y="3429000"/>
              <a:ext cx="2133600"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13" name="TextBox 12"/>
            <p:cNvSpPr txBox="1"/>
            <p:nvPr/>
          </p:nvSpPr>
          <p:spPr>
            <a:xfrm>
              <a:off x="6629400" y="5029200"/>
              <a:ext cx="1981200" cy="830997"/>
            </a:xfrm>
            <a:prstGeom prst="rect">
              <a:avLst/>
            </a:prstGeom>
            <a:solidFill>
              <a:schemeClr val="tx2">
                <a:lumMod val="50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outerShdw blurRad="50800" dist="38100" dir="2700000" algn="tl" rotWithShape="0">
                      <a:prstClr val="black">
                        <a:alpha val="40000"/>
                      </a:prstClr>
                    </a:outerShdw>
                  </a:effectLst>
                </a:rPr>
                <a:t>Prevention/Detection</a:t>
              </a:r>
            </a:p>
          </p:txBody>
        </p:sp>
      </p:grpSp>
      <p:sp>
        <p:nvSpPr>
          <p:cNvPr id="14" name="Right Arrow 13"/>
          <p:cNvSpPr/>
          <p:nvPr/>
        </p:nvSpPr>
        <p:spPr>
          <a:xfrm rot="7349913">
            <a:off x="4876556" y="3363302"/>
            <a:ext cx="2810522" cy="457200"/>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Individual Differences</a:t>
            </a:r>
          </a:p>
          <a:p>
            <a:pPr lvl="1"/>
            <a:r>
              <a:rPr lang="en-US" sz="3000" dirty="0" smtClean="0"/>
              <a:t>Profiling</a:t>
            </a:r>
          </a:p>
          <a:p>
            <a:pPr lvl="2"/>
            <a:r>
              <a:rPr lang="en-US" sz="2400" dirty="0" smtClean="0"/>
              <a:t>Motives</a:t>
            </a:r>
          </a:p>
          <a:p>
            <a:pPr lvl="2"/>
            <a:r>
              <a:rPr lang="en-US" sz="2400" dirty="0" smtClean="0"/>
              <a:t>Professionalism and Ethicality (honesty/integrity</a:t>
            </a:r>
            <a:r>
              <a:rPr lang="en-US" sz="2400" dirty="0" smtClean="0"/>
              <a:t>) </a:t>
            </a:r>
            <a:r>
              <a:rPr lang="en-US" sz="2400" dirty="0" smtClean="0"/>
              <a:t>(Doty &amp; O’Connor, 2010)</a:t>
            </a:r>
            <a:endParaRPr lang="en-US" sz="2400" dirty="0" smtClean="0"/>
          </a:p>
          <a:p>
            <a:pPr lvl="1"/>
            <a:r>
              <a:rPr lang="en-US" sz="2800" dirty="0" smtClean="0"/>
              <a:t>Hacker Personality</a:t>
            </a:r>
          </a:p>
          <a:p>
            <a:pPr lvl="2"/>
            <a:r>
              <a:rPr lang="en-US" sz="2400" dirty="0" smtClean="0"/>
              <a:t>white-hat </a:t>
            </a:r>
            <a:r>
              <a:rPr lang="en-US" sz="2400" dirty="0" err="1" smtClean="0"/>
              <a:t>vs</a:t>
            </a:r>
            <a:r>
              <a:rPr lang="en-US" sz="2400" dirty="0" smtClean="0"/>
              <a:t> black-hat hackers</a:t>
            </a:r>
          </a:p>
          <a:p>
            <a:pPr lvl="1"/>
            <a:r>
              <a:rPr lang="en-US" sz="2800" dirty="0" smtClean="0"/>
              <a:t>“Insiders”</a:t>
            </a:r>
          </a:p>
          <a:p>
            <a:pPr lvl="2"/>
            <a:r>
              <a:rPr lang="en-US" sz="2400" dirty="0" smtClean="0"/>
              <a:t>Privileged information</a:t>
            </a:r>
          </a:p>
          <a:p>
            <a:pPr lvl="2"/>
            <a:r>
              <a:rPr lang="en-US" sz="2400" dirty="0" smtClean="0"/>
              <a:t>Motivation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20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2000"/>
                                        <p:tgtEl>
                                          <p:spTgt spid="3">
                                            <p:txEl>
                                              <p:pRg st="7" end="7"/>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a:t>
            </a:r>
            <a:endParaRPr lang="en-US" dirty="0"/>
          </a:p>
        </p:txBody>
      </p:sp>
      <p:sp>
        <p:nvSpPr>
          <p:cNvPr id="3" name="Content Placeholder 2"/>
          <p:cNvSpPr>
            <a:spLocks noGrp="1"/>
          </p:cNvSpPr>
          <p:nvPr>
            <p:ph idx="1"/>
          </p:nvPr>
        </p:nvSpPr>
        <p:spPr>
          <a:xfrm>
            <a:off x="457200" y="1646237"/>
            <a:ext cx="8229600" cy="2011363"/>
          </a:xfrm>
        </p:spPr>
        <p:txBody>
          <a:bodyPr/>
          <a:lstStyle/>
          <a:p>
            <a:r>
              <a:rPr lang="en-US" dirty="0" smtClean="0"/>
              <a:t>Personality Framework:</a:t>
            </a:r>
          </a:p>
          <a:p>
            <a:pPr lvl="1"/>
            <a:r>
              <a:rPr lang="en-US" dirty="0" smtClean="0"/>
              <a:t>The BIG 5</a:t>
            </a:r>
          </a:p>
          <a:p>
            <a:pPr lvl="2"/>
            <a:r>
              <a:rPr lang="en-US" dirty="0" smtClean="0"/>
              <a:t>Extraversion, Emotional Stability, Openness, Conscientiousness, Agreeableness</a:t>
            </a:r>
          </a:p>
        </p:txBody>
      </p:sp>
      <p:sp>
        <p:nvSpPr>
          <p:cNvPr id="5" name="TextBox 4"/>
          <p:cNvSpPr txBox="1"/>
          <p:nvPr/>
        </p:nvSpPr>
        <p:spPr>
          <a:xfrm>
            <a:off x="1219200" y="3810000"/>
            <a:ext cx="2590800" cy="523220"/>
          </a:xfrm>
          <a:prstGeom prst="rect">
            <a:avLst/>
          </a:prstGeom>
          <a:solidFill>
            <a:srgbClr val="660066"/>
          </a:solidFill>
          <a:scene3d>
            <a:camera prst="perspectiveHeroicExtremeRightFacing"/>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Extraversion</a:t>
            </a:r>
          </a:p>
        </p:txBody>
      </p:sp>
      <p:sp>
        <p:nvSpPr>
          <p:cNvPr id="6" name="TextBox 5"/>
          <p:cNvSpPr txBox="1"/>
          <p:nvPr/>
        </p:nvSpPr>
        <p:spPr>
          <a:xfrm>
            <a:off x="4953000" y="3810000"/>
            <a:ext cx="3200400" cy="461665"/>
          </a:xfrm>
          <a:prstGeom prst="rect">
            <a:avLst/>
          </a:prstGeom>
          <a:solidFill>
            <a:schemeClr val="accent1">
              <a:lumMod val="50000"/>
            </a:schemeClr>
          </a:solidFill>
          <a:scene3d>
            <a:camera prst="perspectiveHeroicExtremeLeftFacing"/>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Emotional Stability</a:t>
            </a:r>
          </a:p>
        </p:txBody>
      </p:sp>
      <p:sp>
        <p:nvSpPr>
          <p:cNvPr id="7" name="TextBox 6"/>
          <p:cNvSpPr txBox="1"/>
          <p:nvPr/>
        </p:nvSpPr>
        <p:spPr>
          <a:xfrm>
            <a:off x="3505200" y="5715000"/>
            <a:ext cx="1981200" cy="523220"/>
          </a:xfrm>
          <a:prstGeom prst="rect">
            <a:avLst/>
          </a:prstGeom>
          <a:solidFill>
            <a:srgbClr val="C00000"/>
          </a:solidFill>
          <a:scene3d>
            <a:camera prst="perspectiveAbove"/>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800" b="1" spc="50" dirty="0" smtClean="0">
                <a:ln w="13500">
                  <a:solidFill>
                    <a:schemeClr val="accent1">
                      <a:shade val="2500"/>
                      <a:alpha val="6500"/>
                    </a:schemeClr>
                  </a:solidFill>
                  <a:prstDash val="solid"/>
                </a:ln>
                <a:solidFill>
                  <a:srgbClr val="FFC000"/>
                </a:solidFill>
                <a:effectLst>
                  <a:innerShdw blurRad="50900" dist="38500" dir="13500000">
                    <a:srgbClr val="000000">
                      <a:alpha val="60000"/>
                    </a:srgbClr>
                  </a:innerShdw>
                </a:effectLst>
              </a:rPr>
              <a:t>Openness</a:t>
            </a:r>
          </a:p>
        </p:txBody>
      </p:sp>
      <p:sp>
        <p:nvSpPr>
          <p:cNvPr id="8" name="TextBox 7"/>
          <p:cNvSpPr txBox="1"/>
          <p:nvPr/>
        </p:nvSpPr>
        <p:spPr>
          <a:xfrm rot="349787">
            <a:off x="548372" y="5194414"/>
            <a:ext cx="3276600" cy="461665"/>
          </a:xfrm>
          <a:prstGeom prst="rect">
            <a:avLst/>
          </a:prstGeom>
          <a:scene3d>
            <a:camera prst="perspectiveHeroicExtremeRightFacing"/>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innerShdw blurRad="50900" dist="38500" dir="13500000">
                    <a:srgbClr val="000000">
                      <a:alpha val="60000"/>
                    </a:srgbClr>
                  </a:innerShdw>
                </a:effectLst>
              </a:rPr>
              <a:t>Conscientiousness</a:t>
            </a:r>
          </a:p>
        </p:txBody>
      </p:sp>
      <p:sp>
        <p:nvSpPr>
          <p:cNvPr id="9" name="TextBox 8"/>
          <p:cNvSpPr txBox="1"/>
          <p:nvPr/>
        </p:nvSpPr>
        <p:spPr>
          <a:xfrm>
            <a:off x="5791200" y="5029200"/>
            <a:ext cx="2971800" cy="461665"/>
          </a:xfrm>
          <a:prstGeom prst="rect">
            <a:avLst/>
          </a:prstGeom>
          <a:solidFill>
            <a:schemeClr val="tx2">
              <a:lumMod val="50000"/>
            </a:schemeClr>
          </a:solidFill>
          <a:scene3d>
            <a:camera prst="perspectiveHeroicExtremeRightFacing"/>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2400" b="1" spc="50" dirty="0" smtClean="0">
                <a:ln w="13500">
                  <a:solidFill>
                    <a:schemeClr val="accent1">
                      <a:shade val="2500"/>
                      <a:alpha val="6500"/>
                    </a:schemeClr>
                  </a:solidFill>
                  <a:prstDash val="solid"/>
                </a:ln>
                <a:solidFill>
                  <a:schemeClr val="accent6">
                    <a:lumMod val="50000"/>
                  </a:schemeClr>
                </a:solidFill>
                <a:effectLst>
                  <a:innerShdw blurRad="50900" dist="38500" dir="13500000">
                    <a:srgbClr val="000000">
                      <a:alpha val="60000"/>
                    </a:srgbClr>
                  </a:innerShdw>
                </a:effectLst>
              </a:rPr>
              <a:t>Agreeableness</a:t>
            </a:r>
          </a:p>
        </p:txBody>
      </p:sp>
      <p:pic>
        <p:nvPicPr>
          <p:cNvPr id="11" name="Picture 10" descr="brain.png"/>
          <p:cNvPicPr>
            <a:picLocks noChangeAspect="1"/>
          </p:cNvPicPr>
          <p:nvPr/>
        </p:nvPicPr>
        <p:blipFill>
          <a:blip r:embed="rId3" cstate="print"/>
          <a:stretch>
            <a:fillRect/>
          </a:stretch>
        </p:blipFill>
        <p:spPr>
          <a:xfrm>
            <a:off x="3657600" y="3810000"/>
            <a:ext cx="1615440" cy="1600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a:t>
            </a:r>
            <a:endParaRPr lang="en-US" dirty="0"/>
          </a:p>
        </p:txBody>
      </p:sp>
      <p:sp>
        <p:nvSpPr>
          <p:cNvPr id="3" name="Content Placeholder 2"/>
          <p:cNvSpPr>
            <a:spLocks noGrp="1"/>
          </p:cNvSpPr>
          <p:nvPr>
            <p:ph idx="1"/>
          </p:nvPr>
        </p:nvSpPr>
        <p:spPr/>
        <p:txBody>
          <a:bodyPr>
            <a:normAutofit lnSpcReduction="10000"/>
          </a:bodyPr>
          <a:lstStyle/>
          <a:p>
            <a:r>
              <a:rPr lang="en-US" dirty="0" smtClean="0"/>
              <a:t>Personality Framework:</a:t>
            </a:r>
          </a:p>
          <a:p>
            <a:pPr lvl="1"/>
            <a:r>
              <a:rPr lang="en-US" dirty="0" smtClean="0"/>
              <a:t>The BIG 5</a:t>
            </a:r>
          </a:p>
          <a:p>
            <a:pPr lvl="2"/>
            <a:r>
              <a:rPr lang="en-US" dirty="0" smtClean="0"/>
              <a:t>Extraversion, Emotional Stability, Openness, Conscientiousness, Agreeableness</a:t>
            </a:r>
          </a:p>
          <a:p>
            <a:pPr lvl="1"/>
            <a:r>
              <a:rPr lang="en-US" dirty="0" smtClean="0"/>
              <a:t>The BIG 5 + 1</a:t>
            </a:r>
          </a:p>
          <a:p>
            <a:pPr lvl="2"/>
            <a:r>
              <a:rPr lang="en-US" dirty="0" smtClean="0"/>
              <a:t>Integrity:  Honesty/Humility</a:t>
            </a:r>
          </a:p>
          <a:p>
            <a:pPr lvl="3"/>
            <a:r>
              <a:rPr lang="en-US" dirty="0" smtClean="0"/>
              <a:t>Correlated with the ‘‘Dark Triad’’ traits of Machiavellianism, </a:t>
            </a:r>
            <a:r>
              <a:rPr lang="en-US" dirty="0" err="1" smtClean="0"/>
              <a:t>Narcissism,and</a:t>
            </a:r>
            <a:r>
              <a:rPr lang="en-US" dirty="0" smtClean="0"/>
              <a:t> Primary </a:t>
            </a:r>
            <a:r>
              <a:rPr lang="en-US" dirty="0" err="1" smtClean="0"/>
              <a:t>Psychopathy</a:t>
            </a:r>
            <a:r>
              <a:rPr lang="en-US" dirty="0" smtClean="0"/>
              <a:t> (Lee &amp; Ashton, 2005).</a:t>
            </a:r>
          </a:p>
          <a:p>
            <a:pPr lvl="1"/>
            <a:r>
              <a:rPr lang="en-US" dirty="0" smtClean="0"/>
              <a:t>Intrinsic/Extrinsic Motivation</a:t>
            </a:r>
          </a:p>
          <a:p>
            <a:pPr lvl="2">
              <a:buNone/>
            </a:pPr>
            <a:endParaRPr lang="en-US" dirty="0" smtClean="0"/>
          </a:p>
          <a:p>
            <a:r>
              <a:rPr lang="en-US" dirty="0" smtClean="0"/>
              <a:t>Largely absent in Cyber Security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20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Summary</a:t>
            </a:r>
            <a:endParaRPr lang="en-US" sz="6000" dirty="0"/>
          </a:p>
        </p:txBody>
      </p:sp>
      <p:sp>
        <p:nvSpPr>
          <p:cNvPr id="3" name="Content Placeholder 2"/>
          <p:cNvSpPr>
            <a:spLocks noGrp="1"/>
          </p:cNvSpPr>
          <p:nvPr>
            <p:ph idx="1"/>
          </p:nvPr>
        </p:nvSpPr>
        <p:spPr>
          <a:xfrm>
            <a:off x="457200" y="1646236"/>
            <a:ext cx="8229600" cy="4830763"/>
          </a:xfrm>
        </p:spPr>
        <p:txBody>
          <a:bodyPr>
            <a:normAutofit/>
          </a:bodyPr>
          <a:lstStyle/>
          <a:p>
            <a:r>
              <a:rPr lang="en-US" dirty="0" smtClean="0"/>
              <a:t>Individual Differences</a:t>
            </a:r>
          </a:p>
          <a:p>
            <a:pPr lvl="1"/>
            <a:r>
              <a:rPr lang="en-US" dirty="0" smtClean="0"/>
              <a:t>Predicting “at-risk” employees</a:t>
            </a:r>
          </a:p>
          <a:p>
            <a:pPr lvl="2"/>
            <a:r>
              <a:rPr lang="en-US" dirty="0" smtClean="0"/>
              <a:t>Naïve Employees</a:t>
            </a:r>
          </a:p>
          <a:p>
            <a:pPr lvl="2"/>
            <a:r>
              <a:rPr lang="en-US" dirty="0" smtClean="0"/>
              <a:t>“Insiders”</a:t>
            </a:r>
          </a:p>
          <a:p>
            <a:pPr lvl="1"/>
            <a:r>
              <a:rPr lang="en-US" dirty="0" smtClean="0"/>
              <a:t>Identify those most capable of performing in the field</a:t>
            </a:r>
          </a:p>
          <a:p>
            <a:pPr lvl="2"/>
            <a:r>
              <a:rPr lang="en-US" dirty="0" smtClean="0"/>
              <a:t>Individual personality tied to performance</a:t>
            </a:r>
          </a:p>
          <a:p>
            <a:pPr lvl="2"/>
            <a:r>
              <a:rPr lang="en-US" dirty="0" smtClean="0"/>
              <a:t>Selecting team members based on personality</a:t>
            </a:r>
          </a:p>
          <a:p>
            <a:pPr lvl="1"/>
            <a:r>
              <a:rPr lang="en-US" dirty="0" smtClean="0"/>
              <a:t>Profiling personality of malicious hackers</a:t>
            </a:r>
          </a:p>
          <a:p>
            <a:pPr lvl="2"/>
            <a:r>
              <a:rPr lang="en-US" dirty="0" smtClean="0"/>
              <a:t>Identify potential threat</a:t>
            </a:r>
          </a:p>
          <a:p>
            <a:pPr lvl="1"/>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aces.png"/>
          <p:cNvPicPr>
            <a:picLocks noChangeAspect="1"/>
          </p:cNvPicPr>
          <p:nvPr/>
        </p:nvPicPr>
        <p:blipFill>
          <a:blip r:embed="rId2" cstate="print"/>
          <a:stretch>
            <a:fillRect/>
          </a:stretch>
        </p:blipFill>
        <p:spPr>
          <a:xfrm>
            <a:off x="2438400" y="1600200"/>
            <a:ext cx="4114800" cy="5124501"/>
          </a:xfrm>
          <a:prstGeom prst="rect">
            <a:avLst/>
          </a:prstGeom>
        </p:spPr>
      </p:pic>
      <p:sp>
        <p:nvSpPr>
          <p:cNvPr id="16" name="TextBox 15"/>
          <p:cNvSpPr txBox="1"/>
          <p:nvPr/>
        </p:nvSpPr>
        <p:spPr>
          <a:xfrm>
            <a:off x="1371600" y="533400"/>
            <a:ext cx="6553200" cy="707886"/>
          </a:xfrm>
          <a:prstGeom prst="rect">
            <a:avLst/>
          </a:prstGeom>
          <a:solidFill>
            <a:schemeClr val="accent6">
              <a:lumMod val="25000"/>
            </a:schemeClr>
          </a:solidFill>
          <a:scene3d>
            <a:camera prst="perspectiveFront"/>
            <a:lightRig rig="soft" dir="tl">
              <a:rot lat="0" lon="0" rev="20000000"/>
            </a:lightRig>
          </a:scene3d>
          <a:sp3d prstMaterial="matte">
            <a:bevelT w="63500" h="63500" prst="softRoun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4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Questions or Comments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txDef>
      <a:spPr>
        <a:scene3d>
          <a:camera prst="perspectiveHeroicExtremeRightFacing"/>
          <a:lightRig rig="soft" dir="tl">
            <a:rot lat="0" lon="0" rev="20000000"/>
          </a:lightRig>
        </a:scene3d>
        <a:sp3d prstMaterial="matte">
          <a:bevelT w="63500" h="63500" prst="softRound"/>
        </a:sp3d>
      </a:spPr>
      <a:bodyPr wrap="square" rtlCol="0">
        <a:spAutoFit/>
      </a:bodyPr>
      <a:lstStyle>
        <a:defPPr>
          <a:defRPr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defRPr>
        </a:defPPr>
      </a:lstStyle>
      <a:style>
        <a:lnRef idx="0">
          <a:schemeClr val="accent5"/>
        </a:lnRef>
        <a:fillRef idx="3">
          <a:schemeClr val="accent5"/>
        </a:fillRef>
        <a:effectRef idx="3">
          <a:schemeClr val="accent5"/>
        </a:effectRef>
        <a:fontRef idx="minor">
          <a:schemeClr val="lt1"/>
        </a:fontRef>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2736</TotalTime>
  <Words>877</Words>
  <Application>Microsoft Office PowerPoint</Application>
  <PresentationFormat>On-screen Show (4:3)</PresentationFormat>
  <Paragraphs>125</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Foundry</vt:lpstr>
      <vt:lpstr>A Call for the Consideration of Individual Difference in Cyber Security</vt:lpstr>
      <vt:lpstr>Security Breach</vt:lpstr>
      <vt:lpstr>Slide 3</vt:lpstr>
      <vt:lpstr>Unintentional Breach</vt:lpstr>
      <vt:lpstr>Slide 5</vt:lpstr>
      <vt:lpstr>Selection</vt:lpstr>
      <vt:lpstr>Slide 7</vt:lpstr>
      <vt:lpstr>Intentional Breach</vt:lpstr>
      <vt:lpstr>Slide 9</vt:lpstr>
      <vt:lpstr>Selection</vt:lpstr>
      <vt:lpstr>Selection</vt:lpstr>
      <vt:lpstr>Selection</vt:lpstr>
      <vt:lpstr>Summary</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Call for the Consideration of Individual Difference in Cyber Security</dc:title>
  <dc:creator>John Buckner V</dc:creator>
  <cp:lastModifiedBy>John Buckner V</cp:lastModifiedBy>
  <cp:revision>65</cp:revision>
  <dcterms:created xsi:type="dcterms:W3CDTF">2010-11-12T19:19:44Z</dcterms:created>
  <dcterms:modified xsi:type="dcterms:W3CDTF">2010-11-15T15:46:19Z</dcterms:modified>
</cp:coreProperties>
</file>